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9" r:id="rId1"/>
  </p:sldMasterIdLst>
  <p:sldIdLst>
    <p:sldId id="256" r:id="rId2"/>
    <p:sldId id="331" r:id="rId3"/>
    <p:sldId id="334" r:id="rId4"/>
    <p:sldId id="352" r:id="rId5"/>
    <p:sldId id="332" r:id="rId6"/>
    <p:sldId id="261" r:id="rId7"/>
    <p:sldId id="335" r:id="rId8"/>
    <p:sldId id="336" r:id="rId9"/>
    <p:sldId id="344" r:id="rId10"/>
    <p:sldId id="345" r:id="rId11"/>
    <p:sldId id="346" r:id="rId12"/>
    <p:sldId id="347" r:id="rId13"/>
    <p:sldId id="349" r:id="rId14"/>
    <p:sldId id="348" r:id="rId15"/>
    <p:sldId id="350" r:id="rId16"/>
    <p:sldId id="351" r:id="rId17"/>
    <p:sldId id="343" r:id="rId18"/>
    <p:sldId id="353" r:id="rId19"/>
    <p:sldId id="337" r:id="rId20"/>
    <p:sldId id="339" r:id="rId21"/>
    <p:sldId id="340" r:id="rId22"/>
    <p:sldId id="338" r:id="rId23"/>
    <p:sldId id="341" r:id="rId24"/>
    <p:sldId id="354" r:id="rId25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806"/>
    <p:restoredTop sz="94658"/>
  </p:normalViewPr>
  <p:slideViewPr>
    <p:cSldViewPr>
      <p:cViewPr varScale="1">
        <p:scale>
          <a:sx n="100" d="100"/>
          <a:sy n="100" d="100"/>
        </p:scale>
        <p:origin x="1672" y="176"/>
      </p:cViewPr>
      <p:guideLst>
        <p:guide orient="horz" pos="2157"/>
        <p:guide pos="311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Relationship Id="rId7" Type="http://schemas.openxmlformats.org/officeDocument/2006/relationships/image" Target="../media/image1.png"  /><Relationship Id="rId8" Type="http://schemas.openxmlformats.org/officeDocument/2006/relationships/image" Target="../media/image2.jpe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C:/Users/jhs/Downloads/MWprojectDemo.mp4" TargetMode="External" /><Relationship Id="rId3" Type="http://schemas.microsoft.com/office/2007/relationships/media" Target="file:///C:\Users\jhs\Downloads\MWprojectDemo.mp4" TargetMode="External" /><Relationship Id="rId4" Type="http://schemas.openxmlformats.org/officeDocument/2006/relationships/image" Target="../media/image5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14" Type="http://schemas.openxmlformats.org/officeDocument/2006/relationships/image" Target="../media/image17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17" Type="http://schemas.openxmlformats.org/officeDocument/2006/relationships/image" Target="../media/image20.png"  /><Relationship Id="rId18" Type="http://schemas.openxmlformats.org/officeDocument/2006/relationships/image" Target="../media/image21.png"  /><Relationship Id="rId19" Type="http://schemas.openxmlformats.org/officeDocument/2006/relationships/image" Target="../media/image22.png"  /><Relationship Id="rId2" Type="http://schemas.openxmlformats.org/officeDocument/2006/relationships/image" Target="../media/image6.png"  /><Relationship Id="rId20" Type="http://schemas.openxmlformats.org/officeDocument/2006/relationships/image" Target="../media/image23.png"  /><Relationship Id="rId21" Type="http://schemas.openxmlformats.org/officeDocument/2006/relationships/image" Target="../media/image24.png"  /><Relationship Id="rId22" Type="http://schemas.openxmlformats.org/officeDocument/2006/relationships/image" Target="../media/image25.png"  /><Relationship Id="rId23" Type="http://schemas.openxmlformats.org/officeDocument/2006/relationships/image" Target="../media/image26.png"  /><Relationship Id="rId24" Type="http://schemas.openxmlformats.org/officeDocument/2006/relationships/image" Target="../media/image27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sz="3600" spc="-5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lang="ko-KR" altLang="en-US" sz="3600" spc="-5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  <a:defRPr/>
            </a:pPr>
            <a:r>
              <a:rPr lang="ko-KR" altLang="en-US" sz="3600" spc="-5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3600" i="1" spc="-5">
                <a:solidFill>
                  <a:srgbClr val="ff0000"/>
                </a:solidFill>
                <a:latin typeface="Times New Roman"/>
                <a:cs typeface="Times New Roman"/>
              </a:rPr>
              <a:t>사장님 나빠요</a:t>
            </a:r>
            <a:r>
              <a:rPr lang="en-US" altLang="ko-KR" sz="3600" i="1" spc="-5">
                <a:solidFill>
                  <a:srgbClr val="ff0000"/>
                </a:solidFill>
                <a:latin typeface="Times New Roman"/>
                <a:cs typeface="Times New Roman"/>
              </a:rPr>
              <a:t>~</a:t>
            </a:r>
            <a:endParaRPr lang="en-US" altLang="ko-KR" sz="3600" i="1" spc="-5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4623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400" spc="-5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>
                <a:solidFill>
                  <a:srgbClr val="ff0000"/>
                </a:solidFill>
                <a:latin typeface="Times New Roman"/>
                <a:cs typeface="Times New Roman"/>
              </a:rPr>
              <a:t>2021110196</a:t>
            </a:r>
            <a:endParaRPr lang="en-US" altLang="ko-KR" sz="2400" i="1" spc="-5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400" spc="-5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i="1" spc="-5">
                <a:solidFill>
                  <a:srgbClr val="ff0000"/>
                </a:solidFill>
                <a:latin typeface="Times New Roman"/>
                <a:cs typeface="Times New Roman"/>
              </a:rPr>
              <a:t>정현석</a:t>
            </a:r>
            <a:endParaRPr lang="ko-KR" altLang="en-US" sz="2400" i="1" spc="-5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20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 idx="0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>
              <a:buNone/>
              <a:defRPr/>
            </a:pPr>
            <a:r>
              <a:rPr lang="en-US" altLang="ko-KR" sz="2400">
                <a:solidFill>
                  <a:schemeClr val="bg1"/>
                </a:solidFill>
                <a:latin typeface="Times New Roman"/>
                <a:cs typeface="Times New Roman"/>
              </a:rPr>
              <a:t>Mobile/WebService Project</a:t>
            </a:r>
            <a:endParaRPr lang="en-US" altLang="ko-KR"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pPr lvl="0">
              <a:defRPr/>
            </a:pPr>
            <a:r>
              <a:rPr lang="ko-KR" altLang="en-US" sz="2000">
                <a:solidFill>
                  <a:schemeClr val="tx2"/>
                </a:solidFill>
              </a:rPr>
              <a:t>기능 </a:t>
            </a:r>
            <a:r>
              <a:rPr lang="en-US" altLang="ko-KR" sz="2000">
                <a:solidFill>
                  <a:schemeClr val="tx2"/>
                </a:solidFill>
              </a:rPr>
              <a:t>-</a:t>
            </a:r>
            <a:r>
              <a:rPr lang="ko-KR" altLang="en-US" sz="2000">
                <a:solidFill>
                  <a:schemeClr val="tx2"/>
                </a:solidFill>
              </a:rPr>
              <a:t> </a:t>
            </a:r>
            <a:r>
              <a:rPr lang="en-US" altLang="ko-KR" sz="2000">
                <a:solidFill>
                  <a:schemeClr val="tx2"/>
                </a:solidFill>
              </a:rPr>
              <a:t>1. Edge System(Python </a:t>
            </a:r>
            <a:r>
              <a:rPr lang="ko-KR" altLang="en-US" sz="2000">
                <a:solidFill>
                  <a:schemeClr val="tx2"/>
                </a:solidFill>
              </a:rPr>
              <a:t>기반</a:t>
            </a:r>
            <a:r>
              <a:rPr lang="en-US" altLang="ko-KR" sz="2000">
                <a:solidFill>
                  <a:schemeClr val="tx2"/>
                </a:solidFill>
              </a:rPr>
              <a:t>, </a:t>
            </a:r>
            <a:r>
              <a:rPr lang="ko-KR" altLang="en-US" sz="2000">
                <a:solidFill>
                  <a:schemeClr val="tx2"/>
                </a:solidFill>
              </a:rPr>
              <a:t>공통</a:t>
            </a:r>
            <a:r>
              <a:rPr lang="en-US" altLang="ko-KR" sz="2000">
                <a:solidFill>
                  <a:schemeClr val="tx2"/>
                </a:solidFill>
              </a:rPr>
              <a:t>)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686300" cy="100965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1-5.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사진 외의 동영상 파일에도 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Helemt detection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 기능</a:t>
            </a:r>
            <a:endParaRPr lang="ko-KR" altLang="en-US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사진 외에 동영상도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Helmet Detection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가능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800" y="2209800"/>
            <a:ext cx="4719234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pPr lvl="0">
              <a:defRPr/>
            </a:pPr>
            <a:r>
              <a:rPr lang="ko-KR" altLang="en-US" sz="2000">
                <a:solidFill>
                  <a:schemeClr val="tx2"/>
                </a:solidFill>
              </a:rPr>
              <a:t>기능 </a:t>
            </a:r>
            <a:r>
              <a:rPr lang="en-US" altLang="ko-KR" sz="2000">
                <a:solidFill>
                  <a:schemeClr val="tx2"/>
                </a:solidFill>
              </a:rPr>
              <a:t>-</a:t>
            </a:r>
            <a:r>
              <a:rPr lang="ko-KR" altLang="en-US" sz="2000">
                <a:solidFill>
                  <a:schemeClr val="tx2"/>
                </a:solidFill>
              </a:rPr>
              <a:t> </a:t>
            </a:r>
            <a:r>
              <a:rPr lang="en-US" altLang="ko-KR" sz="200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>
                <a:solidFill>
                  <a:schemeClr val="tx2"/>
                </a:solidFill>
              </a:rPr>
              <a:t>기반</a:t>
            </a:r>
            <a:r>
              <a:rPr lang="en-US" altLang="ko-KR" sz="2000">
                <a:solidFill>
                  <a:schemeClr val="tx2"/>
                </a:solidFill>
              </a:rPr>
              <a:t>)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55257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2-1.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사용자 보안 기능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보안키를 이용한 로그인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,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공통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django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의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auth-token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을 사용하여 인증된 사용자만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접근 가능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  <a:defRPr/>
            </a:pP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37160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2-2. Image Blog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및 관리 기능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공통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,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일부 확장 기능 가능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ko-KR" altLang="en-US" sz="1400" i="1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서버에서 이미지 삭제 기능 추가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  <a:defRPr/>
            </a:pP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5" name="내용 개체 틀 2"/>
          <p:cNvSpPr txBox="1"/>
          <p:nvPr/>
        </p:nvSpPr>
        <p:spPr>
          <a:xfrm>
            <a:off x="458118" y="4038600"/>
            <a:ext cx="4309110" cy="1009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2-3.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게시를 위한 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HTTP Restfull API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제공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공통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ko-KR" altLang="en-US" sz="1400" i="1" kern="0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Django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서버에서 이미지 및 정보 업로드 가능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 kern="0">
              <a:latin typeface="+mn-ea"/>
              <a:cs typeface="굴림"/>
            </a:endParaRPr>
          </a:p>
          <a:p>
            <a:pPr latinLnBrk="0">
              <a:defRPr/>
            </a:pPr>
            <a:endParaRPr kumimoji="1" lang="ko-KR" altLang="en-US" sz="800" kern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121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2-4. Image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목록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,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획득을 위한 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HTTP Restfull API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제공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신규 추가 필요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ko-KR" altLang="en-US" sz="1400" i="1" kern="0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모든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Image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와 해당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Title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컬럼을  조회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 kern="0">
              <a:latin typeface="+mn-ea"/>
              <a:cs typeface="굴림"/>
            </a:endParaRPr>
          </a:p>
          <a:p>
            <a:pPr latinLnBrk="0">
              <a:defRPr/>
            </a:pPr>
            <a:endParaRPr kumimoji="1" lang="ko-KR" altLang="en-US" sz="800" kern="0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060" y="2133600"/>
            <a:ext cx="4423340" cy="182880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0200" y="4800600"/>
            <a:ext cx="3300739" cy="205740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15000" y="1828800"/>
            <a:ext cx="3429000" cy="2129813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0797" y="4724400"/>
            <a:ext cx="3148803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pPr lvl="0">
              <a:defRPr/>
            </a:pPr>
            <a:r>
              <a:rPr lang="ko-KR" altLang="en-US" sz="2000">
                <a:solidFill>
                  <a:schemeClr val="tx2"/>
                </a:solidFill>
              </a:rPr>
              <a:t>기능 </a:t>
            </a:r>
            <a:r>
              <a:rPr lang="en-US" altLang="ko-KR" sz="2000">
                <a:solidFill>
                  <a:schemeClr val="tx2"/>
                </a:solidFill>
              </a:rPr>
              <a:t>-</a:t>
            </a:r>
            <a:r>
              <a:rPr lang="ko-KR" altLang="en-US" sz="2000">
                <a:solidFill>
                  <a:schemeClr val="tx2"/>
                </a:solidFill>
              </a:rPr>
              <a:t> </a:t>
            </a:r>
            <a:r>
              <a:rPr lang="en-US" altLang="ko-KR" sz="200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>
                <a:solidFill>
                  <a:schemeClr val="tx2"/>
                </a:solidFill>
              </a:rPr>
              <a:t>기반</a:t>
            </a:r>
            <a:r>
              <a:rPr lang="en-US" altLang="ko-KR" sz="2000">
                <a:solidFill>
                  <a:schemeClr val="tx2"/>
                </a:solidFill>
              </a:rPr>
              <a:t>)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19062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2-5.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조건별 이메일 전송 및 작성 기능</a:t>
            </a:r>
            <a:endParaRPr lang="ko-KR" altLang="en-US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유저를 조건부로 선택하여 이메일 전송 가능 및  이메일 내용 작성 가능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19062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2-6. 사용자 정보 및 헬멧 착용 여부 조회 기능</a:t>
            </a:r>
            <a:endParaRPr lang="ko-KR" altLang="en-US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유저들의 이메일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,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이름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,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헬멧 착용 여부를 조회하기 위한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api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대시보드 제공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879425"/>
            <a:ext cx="2958116" cy="1701974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33431" y="1905000"/>
            <a:ext cx="3986769" cy="2853135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/>
        </p:nvSpPr>
        <p:spPr>
          <a:xfrm>
            <a:off x="228600" y="3276600"/>
            <a:ext cx="4309110" cy="1190625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12065" indent="0" eaLnBrk="1" latinLnBrk="0" hangingPunct="1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None/>
              <a:tabLst>
                <a:tab pos="299720" algn="l"/>
              </a:tabLst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-5" normalizeH="0" baseline="0" mc:Ignorable="hp" hp:hslEmbossed="0">
                <a:solidFill>
                  <a:srgbClr val="558ed5"/>
                </a:solidFill>
                <a:latin typeface="+mn-ea"/>
                <a:cs typeface="맑은 고딕"/>
              </a:rPr>
              <a:t>2-7. 사용자 데이터 전송을 위한 POST 페이지 제공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-5" normalizeH="0" baseline="0" mc:Ignorable="hp" hp:hslEmbossed="0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 eaLnBrk="1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har char="-"/>
              <a:tabLst>
                <a:tab pos="690880" algn="l"/>
                <a:tab pos="691515" algn="l"/>
              </a:tabLst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1" u="none" strike="noStrike" kern="0" cap="none" spc="-5" normalizeH="0" baseline="0" mc:Ignorable="hp" hp:hslEmbossed="0">
                <a:solidFill>
                  <a:srgbClr val="ff0000"/>
                </a:solidFill>
                <a:latin typeface="+mn-ea"/>
                <a:cs typeface="맑은 고딕"/>
              </a:rPr>
              <a:t>이메일</a:t>
            </a:r>
            <a:r>
              <a:rPr xmlns:mc="http://schemas.openxmlformats.org/markup-compatibility/2006" xmlns:hp="http://schemas.haansoft.com/office/presentation/8.0" kumimoji="0" lang="en-US" altLang="ko-KR" sz="1200" b="0" i="1" u="none" strike="noStrike" kern="0" cap="none" spc="-5" normalizeH="0" baseline="0" mc:Ignorable="hp" hp:hslEmbossed="0">
                <a:solidFill>
                  <a:srgbClr val="ff0000"/>
                </a:solidFill>
                <a:latin typeface="+mn-ea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1" u="none" strike="noStrike" kern="0" cap="none" spc="-5" normalizeH="0" baseline="0" mc:Ignorable="hp" hp:hslEmbossed="0">
                <a:solidFill>
                  <a:srgbClr val="ff0000"/>
                </a:solidFill>
                <a:latin typeface="+mn-ea"/>
                <a:cs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sz="1200" b="0" i="1" u="none" strike="noStrike" kern="0" cap="none" spc="-5" normalizeH="0" baseline="0" mc:Ignorable="hp" hp:hslEmbossed="0">
                <a:solidFill>
                  <a:srgbClr val="ff0000"/>
                </a:solidFill>
                <a:latin typeface="+mn-ea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1" u="none" strike="noStrike" kern="0" cap="none" spc="-5" normalizeH="0" baseline="0" mc:Ignorable="hp" hp:hslEmbossed="0">
                <a:solidFill>
                  <a:srgbClr val="ff0000"/>
                </a:solidFill>
                <a:latin typeface="+mn-ea"/>
                <a:cs typeface="맑은 고딕"/>
              </a:rPr>
              <a:t> 헬멧 착용 여부 </a:t>
            </a:r>
            <a:r>
              <a:rPr xmlns:mc="http://schemas.openxmlformats.org/markup-compatibility/2006" xmlns:hp="http://schemas.haansoft.com/office/presentation/8.0" kumimoji="0" lang="en-US" altLang="ko-KR" sz="1200" b="0" i="1" u="none" strike="noStrike" kern="0" cap="none" spc="-5" normalizeH="0" baseline="0" mc:Ignorable="hp" hp:hslEmbossed="0">
                <a:solidFill>
                  <a:srgbClr val="ff0000"/>
                </a:solidFill>
                <a:latin typeface="+mn-ea"/>
                <a:cs typeface="맑은 고딕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1" u="none" strike="noStrike" kern="0" cap="none" spc="-5" normalizeH="0" baseline="0" mc:Ignorable="hp" hp:hslEmbossed="0">
                <a:solidFill>
                  <a:srgbClr val="ff0000"/>
                </a:solidFill>
                <a:latin typeface="+mn-ea"/>
                <a:cs typeface="맑은 고딕"/>
              </a:rPr>
              <a:t>를 보내기 위한 </a:t>
            </a:r>
            <a:r>
              <a:rPr xmlns:mc="http://schemas.openxmlformats.org/markup-compatibility/2006" xmlns:hp="http://schemas.haansoft.com/office/presentation/8.0" kumimoji="0" lang="en-US" altLang="ko-KR" sz="1200" b="0" i="1" u="none" strike="noStrike" kern="0" cap="none" spc="-5" normalizeH="0" baseline="0" mc:Ignorable="hp" hp:hslEmbossed="0">
                <a:solidFill>
                  <a:srgbClr val="ff0000"/>
                </a:solidFill>
                <a:latin typeface="+mn-ea"/>
                <a:cs typeface="맑은 고딕"/>
              </a:rPr>
              <a:t>POST</a:t>
            </a:r>
            <a:r>
              <a:rPr xmlns:mc="http://schemas.openxmlformats.org/markup-compatibility/2006" xmlns:hp="http://schemas.haansoft.com/office/presentation/8.0" kumimoji="0" lang="ko-KR" altLang="en-US" sz="1200" b="0" i="1" u="none" strike="noStrike" kern="0" cap="none" spc="-5" normalizeH="0" baseline="0" mc:Ignorable="hp" hp:hslEmbossed="0">
                <a:solidFill>
                  <a:srgbClr val="ff0000"/>
                </a:solidFill>
                <a:latin typeface="+mn-ea"/>
                <a:cs typeface="맑은 고딕"/>
              </a:rPr>
              <a:t> 페이지 제공</a:t>
            </a:r>
            <a:endParaRPr xmlns:mc="http://schemas.openxmlformats.org/markup-compatibility/2006" xmlns:hp="http://schemas.haansoft.com/office/presentation/8.0" kumimoji="0" lang="ko-KR" altLang="en-US" sz="1200" b="0" i="1" u="none" strike="noStrike" kern="0" cap="none" spc="-5" normalizeH="0" baseline="0" mc:Ignorable="hp" hp:hslEmbossed="0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 eaLnBrk="1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har char="-"/>
              <a:tabLst>
                <a:tab pos="690880" algn="l"/>
                <a:tab pos="691515" algn="l"/>
              </a:tabLst>
              <a:defRPr/>
            </a:pPr>
            <a:endParaRPr xmlns:mc="http://schemas.openxmlformats.org/markup-compatibility/2006" xmlns:hp="http://schemas.haansoft.com/office/presentation/8.0" kumimoji="0" lang="ko-KR" altLang="en-US" sz="800" b="0" i="0" u="none" strike="noStrike" kern="0" cap="none" spc="0" normalizeH="0" baseline="0" mc:Ignorable="hp" hp:hslEmbossed="0">
              <a:solidFill>
                <a:schemeClr val="bg1"/>
              </a:solidFill>
              <a:latin typeface="+mn-ea"/>
              <a:cs typeface="굴림"/>
            </a:endParaRPr>
          </a:p>
          <a:p>
            <a:pPr marL="0" lvl="0" indent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800" b="0" i="0" u="none" strike="noStrike" kern="0" cap="none" spc="0" normalizeH="0" baseline="0" mc:Ignorable="hp" hp:hslEmbossed="0">
              <a:solidFill>
                <a:schemeClr val="bg1"/>
              </a:solidFill>
              <a:latin typeface="Consolas"/>
              <a:ea typeface="+mn-ea"/>
              <a:cs typeface="Consolas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" y="4191000"/>
            <a:ext cx="4800600" cy="1974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pPr lvl="0">
              <a:defRPr/>
            </a:pPr>
            <a:r>
              <a:rPr lang="ko-KR" altLang="en-US" sz="2000">
                <a:solidFill>
                  <a:schemeClr val="tx2"/>
                </a:solidFill>
              </a:rPr>
              <a:t>기능 </a:t>
            </a:r>
            <a:r>
              <a:rPr lang="en-US" altLang="ko-KR" sz="2000">
                <a:solidFill>
                  <a:schemeClr val="tx2"/>
                </a:solidFill>
              </a:rPr>
              <a:t>-</a:t>
            </a:r>
            <a:r>
              <a:rPr lang="ko-KR" altLang="en-US" sz="2000">
                <a:solidFill>
                  <a:schemeClr val="tx2"/>
                </a:solidFill>
              </a:rPr>
              <a:t> </a:t>
            </a:r>
            <a:r>
              <a:rPr lang="en-US" altLang="ko-KR" sz="200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>
                <a:solidFill>
                  <a:schemeClr val="tx2"/>
                </a:solidFill>
              </a:rPr>
              <a:t>기반</a:t>
            </a:r>
            <a:r>
              <a:rPr lang="en-US" altLang="ko-KR" sz="2000">
                <a:solidFill>
                  <a:schemeClr val="tx2"/>
                </a:solidFill>
              </a:rPr>
              <a:t>)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53365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2-8. 조건별 이메일 전송 및 확인 기능</a:t>
            </a:r>
            <a:endParaRPr lang="ko-KR" altLang="en-US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유저를 조건부로 선택하여 이메일 전송을 하였으며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,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서버에서는 어떤 유저에게 보냈는지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api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대시보드를 통해 확인 가능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왼쪽은 헬멧 착용 여부가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true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인 사람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오른쪽 사진은 헬멧 착용 여부 상관없이 모든 사람에게 보냄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실제 오른쪽 결과 사진을 보면 조건부로 메일이 전송된 결과를 확인 가능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lvl="0">
              <a:defRPr/>
            </a:pPr>
            <a:endParaRPr kumimoji="1" lang="ko-KR" altLang="en-US" sz="800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71" y="3566159"/>
            <a:ext cx="3465928" cy="222504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67200" y="2921695"/>
            <a:ext cx="5256663" cy="2412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pPr lvl="0">
              <a:defRPr/>
            </a:pPr>
            <a:r>
              <a:rPr lang="ko-KR" altLang="en-US" sz="2000">
                <a:solidFill>
                  <a:schemeClr val="tx2"/>
                </a:solidFill>
              </a:rPr>
              <a:t>기능 </a:t>
            </a:r>
            <a:r>
              <a:rPr lang="en-US" altLang="ko-KR" sz="2000">
                <a:solidFill>
                  <a:schemeClr val="tx2"/>
                </a:solidFill>
              </a:rPr>
              <a:t>-</a:t>
            </a:r>
            <a:r>
              <a:rPr lang="ko-KR" altLang="en-US" sz="2000">
                <a:solidFill>
                  <a:schemeClr val="tx2"/>
                </a:solidFill>
              </a:rPr>
              <a:t> </a:t>
            </a:r>
            <a:r>
              <a:rPr lang="en-US" altLang="ko-KR" sz="2000">
                <a:solidFill>
                  <a:schemeClr val="tx2"/>
                </a:solidFill>
              </a:rPr>
              <a:t>3. Client System(Android, </a:t>
            </a:r>
            <a:r>
              <a:rPr lang="en-US" altLang="ko-KR">
                <a:solidFill>
                  <a:schemeClr val="tx2"/>
                </a:solidFill>
              </a:rPr>
              <a:t>Java</a:t>
            </a:r>
            <a:r>
              <a:rPr lang="ko-KR" altLang="en-US">
                <a:solidFill>
                  <a:schemeClr val="tx2"/>
                </a:solidFill>
              </a:rPr>
              <a:t>기반</a:t>
            </a:r>
            <a:r>
              <a:rPr lang="en-US" altLang="ko-KR" sz="2000">
                <a:solidFill>
                  <a:schemeClr val="tx2"/>
                </a:solidFill>
              </a:rPr>
              <a:t>, </a:t>
            </a:r>
            <a:r>
              <a:rPr lang="ko-KR" altLang="en-US" sz="2000">
                <a:solidFill>
                  <a:schemeClr val="tx2"/>
                </a:solidFill>
              </a:rPr>
              <a:t>개별 제안</a:t>
            </a:r>
            <a:r>
              <a:rPr lang="en-US" altLang="ko-KR" sz="2000">
                <a:solidFill>
                  <a:schemeClr val="tx2"/>
                </a:solidFill>
              </a:rPr>
              <a:t>)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73355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3.1. Image list view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기능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공통 기능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,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개별 제안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동기화 버튼을 통한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사용자가 올린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이미지 리스트 제공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  <a:defRPr/>
            </a:pP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27635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3.2. Image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목록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,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획득을 위한 </a:t>
            </a: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HTTP Restfull API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사용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신규 추가 필요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동기화 버튼을 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사용하면 목록들이 조회되므로 별도의 버튼 클릭 기능은 안드로이드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(Client)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단에 만들지 않았지만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API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로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Endpoint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는 생성함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5" name="내용 개체 틀 2"/>
          <p:cNvSpPr txBox="1"/>
          <p:nvPr/>
        </p:nvSpPr>
        <p:spPr>
          <a:xfrm>
            <a:off x="457200" y="3829050"/>
            <a:ext cx="4309110" cy="1581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3.3.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공통기능 및 추가기능을 활용한 사용자 시나리오 및 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UI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제공 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신규 추가 필요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1400" kern="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사용자를 위한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Title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기반의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이미지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Delete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메서드 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기능 및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UI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제공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 kern="0">
              <a:latin typeface="+mn-ea"/>
              <a:cs typeface="굴림"/>
            </a:endParaRPr>
          </a:p>
          <a:p>
            <a:pPr latinLnBrk="0">
              <a:defRPr/>
            </a:pPr>
            <a:endParaRPr kumimoji="1" lang="ko-KR" altLang="en-US" sz="800" kern="0"/>
          </a:p>
        </p:txBody>
      </p:sp>
      <p:sp>
        <p:nvSpPr>
          <p:cNvPr id="6" name="내용 개체 틀 3"/>
          <p:cNvSpPr txBox="1"/>
          <p:nvPr/>
        </p:nvSpPr>
        <p:spPr>
          <a:xfrm>
            <a:off x="4953000" y="3048000"/>
            <a:ext cx="4309110" cy="15525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3-4. 이메일 인증을 위한 UI 제공</a:t>
            </a:r>
            <a:endParaRPr lang="ko-KR" altLang="en-US" sz="1400" kern="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이메일 인증을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위한 이름과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이메일 입력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UI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제공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 kern="0">
              <a:latin typeface="+mn-ea"/>
              <a:cs typeface="굴림"/>
            </a:endParaRPr>
          </a:p>
          <a:p>
            <a:pPr latinLnBrk="0">
              <a:defRPr/>
            </a:pPr>
            <a:endParaRPr kumimoji="1" lang="ko-KR" altLang="en-US" sz="800" kern="0"/>
          </a:p>
        </p:txBody>
      </p:sp>
      <p:pic>
        <p:nvPicPr>
          <p:cNvPr id="7" name="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19400" y="1524000"/>
            <a:ext cx="1143000" cy="2286000"/>
          </a:xfrm>
          <a:prstGeom prst="rect">
            <a:avLst/>
          </a:prstGeom>
        </p:spPr>
      </p:pic>
      <p:pic>
        <p:nvPicPr>
          <p:cNvPr id="8" name="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76600" y="4038600"/>
            <a:ext cx="1295400" cy="266700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9400" y="3352800"/>
            <a:ext cx="1733550" cy="3505199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43850" y="3124200"/>
            <a:ext cx="173355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pPr lvl="0">
              <a:defRPr/>
            </a:pPr>
            <a:r>
              <a:rPr lang="ko-KR" altLang="en-US" sz="2000">
                <a:solidFill>
                  <a:schemeClr val="tx2"/>
                </a:solidFill>
              </a:rPr>
              <a:t>기능 </a:t>
            </a:r>
            <a:r>
              <a:rPr lang="en-US" altLang="ko-KR" sz="2000">
                <a:solidFill>
                  <a:schemeClr val="tx2"/>
                </a:solidFill>
              </a:rPr>
              <a:t>-</a:t>
            </a:r>
            <a:r>
              <a:rPr lang="ko-KR" altLang="en-US" sz="2000">
                <a:solidFill>
                  <a:schemeClr val="tx2"/>
                </a:solidFill>
              </a:rPr>
              <a:t> </a:t>
            </a:r>
            <a:r>
              <a:rPr lang="en-US" altLang="ko-KR" sz="2000">
                <a:solidFill>
                  <a:schemeClr val="tx2"/>
                </a:solidFill>
              </a:rPr>
              <a:t>3. Client System(Android, </a:t>
            </a:r>
            <a:r>
              <a:rPr lang="en-US" altLang="ko-KR">
                <a:solidFill>
                  <a:schemeClr val="tx2"/>
                </a:solidFill>
              </a:rPr>
              <a:t>Java</a:t>
            </a:r>
            <a:r>
              <a:rPr lang="ko-KR" altLang="en-US">
                <a:solidFill>
                  <a:schemeClr val="tx2"/>
                </a:solidFill>
              </a:rPr>
              <a:t>기반</a:t>
            </a:r>
            <a:r>
              <a:rPr lang="en-US" altLang="ko-KR" sz="2000">
                <a:solidFill>
                  <a:schemeClr val="tx2"/>
                </a:solidFill>
              </a:rPr>
              <a:t>, </a:t>
            </a:r>
            <a:r>
              <a:rPr lang="ko-KR" altLang="en-US" sz="2000">
                <a:solidFill>
                  <a:schemeClr val="tx2"/>
                </a:solidFill>
              </a:rPr>
              <a:t>개별 제안</a:t>
            </a:r>
            <a:r>
              <a:rPr lang="en-US" altLang="ko-KR" sz="2000">
                <a:solidFill>
                  <a:schemeClr val="tx2"/>
                </a:solidFill>
              </a:rPr>
              <a:t>)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4309110" cy="137160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3-5. 이메일 인증 상태 제공</a:t>
            </a:r>
            <a:endParaRPr lang="en-US" altLang="ko-KR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간단한 텍스트를 통하여 이메일 인증 상태 정보 제공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  <a:defRPr/>
            </a:pP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58102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3-6. 인증 성공 후 페이지 이동 기능</a:t>
            </a:r>
            <a:endParaRPr lang="en-US" altLang="ko-KR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lvl="0"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-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인증 성공 시 다음 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페이지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(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헬멧 착용 검사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)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로 이동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</p:txBody>
      </p:sp>
      <p:sp>
        <p:nvSpPr>
          <p:cNvPr id="5" name="내용 개체 틀 2"/>
          <p:cNvSpPr txBox="1"/>
          <p:nvPr/>
        </p:nvSpPr>
        <p:spPr>
          <a:xfrm>
            <a:off x="457200" y="3829050"/>
            <a:ext cx="4309110" cy="2105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3-7. 헬멧 착용 탐지 및 결과 제공</a:t>
            </a:r>
            <a:endParaRPr lang="en-US" altLang="ko-KR" sz="1400" kern="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탐지 버튼을 통한 이미지에서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헬멧 탐지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탐지 결과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제공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 kern="0">
              <a:latin typeface="+mn-ea"/>
              <a:cs typeface="굴림"/>
            </a:endParaRPr>
          </a:p>
          <a:p>
            <a:pPr latinLnBrk="0">
              <a:defRPr/>
            </a:pPr>
            <a:endParaRPr kumimoji="1" lang="ko-KR" altLang="en-US" sz="800" kern="0"/>
          </a:p>
        </p:txBody>
      </p:sp>
      <p:sp>
        <p:nvSpPr>
          <p:cNvPr id="6" name="내용 개체 틀 3"/>
          <p:cNvSpPr txBox="1"/>
          <p:nvPr/>
        </p:nvSpPr>
        <p:spPr>
          <a:xfrm>
            <a:off x="4953000" y="4057649"/>
            <a:ext cx="4309110" cy="26384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3-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8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. 인증번호 발송 및 확인 기능</a:t>
            </a:r>
            <a:endParaRPr lang="ko-KR" altLang="en-US" sz="1400" kern="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인증번호 발송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버튼 클릭시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인증번호 입력 창과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버튼이 등장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인증번호 확인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을 위한 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UI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 및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기능 제공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  <a:defRPr/>
            </a:pPr>
            <a:endParaRPr lang="en-US" altLang="ko-KR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 kern="0">
              <a:latin typeface="+mn-ea"/>
              <a:cs typeface="굴림"/>
            </a:endParaRPr>
          </a:p>
          <a:p>
            <a:pPr latinLnBrk="0">
              <a:defRPr/>
            </a:pPr>
            <a:endParaRPr kumimoji="1" lang="ko-KR" altLang="en-US" sz="800" kern="0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67652" y="3957378"/>
            <a:ext cx="1657348" cy="274822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" y="1833903"/>
            <a:ext cx="2667000" cy="1823696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3200" y="1828800"/>
            <a:ext cx="951481" cy="182880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57600" y="1752600"/>
            <a:ext cx="990600" cy="1950104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67599" y="1371599"/>
            <a:ext cx="1565915" cy="243840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242309" y="4267200"/>
            <a:ext cx="1329690" cy="2020367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58450" y="4800600"/>
            <a:ext cx="1318149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pPr lvl="0">
              <a:defRPr/>
            </a:pPr>
            <a:r>
              <a:rPr lang="ko-KR" altLang="en-US" sz="2000">
                <a:solidFill>
                  <a:schemeClr val="tx2"/>
                </a:solidFill>
              </a:rPr>
              <a:t>기능 </a:t>
            </a:r>
            <a:r>
              <a:rPr lang="en-US" altLang="ko-KR" sz="2000">
                <a:solidFill>
                  <a:schemeClr val="tx2"/>
                </a:solidFill>
              </a:rPr>
              <a:t>-</a:t>
            </a:r>
            <a:r>
              <a:rPr lang="ko-KR" altLang="en-US" sz="2000">
                <a:solidFill>
                  <a:schemeClr val="tx2"/>
                </a:solidFill>
              </a:rPr>
              <a:t> </a:t>
            </a:r>
            <a:r>
              <a:rPr lang="en-US" altLang="ko-KR" sz="2000">
                <a:solidFill>
                  <a:schemeClr val="tx2"/>
                </a:solidFill>
              </a:rPr>
              <a:t>3. Client System(Android, </a:t>
            </a:r>
            <a:r>
              <a:rPr lang="en-US" altLang="ko-KR">
                <a:solidFill>
                  <a:schemeClr val="tx2"/>
                </a:solidFill>
              </a:rPr>
              <a:t>Java</a:t>
            </a:r>
            <a:r>
              <a:rPr lang="ko-KR" altLang="en-US">
                <a:solidFill>
                  <a:schemeClr val="tx2"/>
                </a:solidFill>
              </a:rPr>
              <a:t>기반</a:t>
            </a:r>
            <a:r>
              <a:rPr lang="en-US" altLang="ko-KR" sz="2000">
                <a:solidFill>
                  <a:schemeClr val="tx2"/>
                </a:solidFill>
              </a:rPr>
              <a:t>, </a:t>
            </a:r>
            <a:r>
              <a:rPr lang="ko-KR" altLang="en-US" sz="2000">
                <a:solidFill>
                  <a:schemeClr val="tx2"/>
                </a:solidFill>
              </a:rPr>
              <a:t>개별 제안</a:t>
            </a:r>
            <a:r>
              <a:rPr lang="en-US" altLang="ko-KR" sz="2000">
                <a:solidFill>
                  <a:schemeClr val="tx2"/>
                </a:solidFill>
              </a:rPr>
              <a:t>)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4309110" cy="264795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3-9. 이미지 숨기기 기능 제공</a:t>
            </a:r>
            <a:endParaRPr lang="en-US" altLang="ko-KR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‘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이미지 숨기기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’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버튼을 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클릭하면 화면의 모든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이미지들을 숨기는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숨기기 기능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제공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사용자가 사진 노출에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민감할 때 사용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  <a:defRPr/>
            </a:pP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76200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3-10. 이미지 다시 보이기 기능 제공</a:t>
            </a:r>
            <a:endParaRPr lang="en-US" altLang="ko-KR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lvl="0"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-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이미지를 다시 보이게 할 때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‘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이미지 보이기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’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버튼을 클릭하여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이미지 보이게 설정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</p:txBody>
      </p:sp>
      <p:sp>
        <p:nvSpPr>
          <p:cNvPr id="5" name="내용 개체 틀 2"/>
          <p:cNvSpPr txBox="1"/>
          <p:nvPr/>
        </p:nvSpPr>
        <p:spPr>
          <a:xfrm>
            <a:off x="457200" y="3829050"/>
            <a:ext cx="4309110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3-11. 사용자 이미지 업로드 기능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‘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새로운 이미지 게시</a:t>
            </a: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’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버튼을 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통하여 사용자가</a:t>
            </a:r>
            <a:b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이미지 업로드 가능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latinLnBrk="0">
              <a:defRPr/>
            </a:pPr>
            <a:endParaRPr kumimoji="1" lang="ko-KR" altLang="en-US" sz="800" kern="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600" y="1378572"/>
            <a:ext cx="1447800" cy="2454337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12741" y="1371600"/>
            <a:ext cx="1255059" cy="266700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87090" y="4167694"/>
            <a:ext cx="1108710" cy="2602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spcBef>
                <a:spcPts val="104"/>
              </a:spcBef>
              <a:defRPr/>
            </a:pPr>
            <a:r>
              <a:rPr lang="ko-KR" altLang="en-US" sz="2000"/>
              <a:t>기능</a:t>
            </a:r>
            <a:r>
              <a:rPr lang="en-US" altLang="ko-KR" sz="2000" i="1">
                <a:solidFill>
                  <a:srgbClr val="ff0000"/>
                </a:solidFill>
              </a:rPr>
              <a:t>(</a:t>
            </a:r>
            <a:r>
              <a:rPr lang="ko-KR" altLang="en-US" sz="2000" i="1">
                <a:solidFill>
                  <a:srgbClr val="ff0000"/>
                </a:solidFill>
              </a:rPr>
              <a:t>부족한 설명 추거</a:t>
            </a:r>
            <a:r>
              <a:rPr lang="en-US" altLang="ko-KR" sz="2000" i="1">
                <a:solidFill>
                  <a:srgbClr val="ff0000"/>
                </a:solidFill>
              </a:rPr>
              <a:t>,</a:t>
            </a:r>
            <a:r>
              <a:rPr lang="ko-KR" altLang="en-US" sz="2000" i="1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>
                <a:solidFill>
                  <a:srgbClr val="ff0000"/>
                </a:solidFill>
              </a:rPr>
              <a:t>,</a:t>
            </a:r>
            <a:r>
              <a:rPr lang="ko-KR" altLang="en-US" sz="2000" i="1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>
                <a:solidFill>
                  <a:srgbClr val="ff0000"/>
                </a:solidFill>
              </a:rPr>
              <a:t>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520" y="990600"/>
            <a:ext cx="8950960" cy="542838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065" indent="0"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endParaRPr lang="en-US" altLang="ko-KR" sz="1800">
              <a:latin typeface="+mn-ea"/>
              <a:cs typeface="굴림"/>
            </a:endParaRPr>
          </a:p>
          <a:p>
            <a:pPr marL="299085" indent="-287020"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en-US" altLang="ko-KR">
                <a:solidFill>
                  <a:schemeClr val="accent1"/>
                </a:solidFill>
                <a:latin typeface="+mn-ea"/>
                <a:cs typeface="굴림"/>
              </a:rPr>
              <a:t>에지</a:t>
            </a:r>
            <a:endParaRPr>
              <a:latin typeface="+mn-ea"/>
              <a:cs typeface="굴림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>
                <a:latin typeface="+mn-ea"/>
                <a:cs typeface="굴림"/>
              </a:rPr>
              <a:t>YOLO 모델을 활용하여 공사 현장의 헬멧 착용 여부를 실시간으로 탐지</a:t>
            </a:r>
            <a:endParaRPr>
              <a:latin typeface="+mn-ea"/>
              <a:cs typeface="굴림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>
                <a:latin typeface="+mn-ea"/>
                <a:cs typeface="굴림"/>
              </a:rPr>
              <a:t>탐지된 결과를 서버로 전송하여 데이터 처리를 위한 기반 정보 제공</a:t>
            </a:r>
            <a:endParaRPr>
              <a:latin typeface="+mn-ea"/>
              <a:cs typeface="굴림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>
                <a:latin typeface="+mn-ea"/>
                <a:cs typeface="굴림"/>
              </a:rPr>
              <a:t>객체를 인식하고 탐지된 이미지 및 관련 메타데이터를 서버에 전달하는 역할 수행</a:t>
            </a:r>
            <a:endParaRPr>
              <a:latin typeface="+mn-ea"/>
              <a:cs typeface="굴림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>
              <a:latin typeface="+mn-ea"/>
              <a:cs typeface="굴림"/>
            </a:endParaRPr>
          </a:p>
          <a:p>
            <a:pPr marL="299085" indent="-287020"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>
                <a:solidFill>
                  <a:schemeClr val="accent1"/>
                </a:solidFill>
                <a:latin typeface="+mn-ea"/>
                <a:cs typeface="굴림"/>
              </a:rPr>
              <a:t>클라이언트</a:t>
            </a:r>
            <a:endParaRPr lang="en-US" altLang="ko-KR">
              <a:solidFill>
                <a:schemeClr val="accent1"/>
              </a:solidFill>
              <a:latin typeface="+mn-ea"/>
              <a:cs typeface="굴림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>
                <a:latin typeface="+mn-ea"/>
                <a:cs typeface="굴림"/>
              </a:rPr>
              <a:t>사용자가 이메일 인증 및 헬멧 착용 인증 절차를 진행</a:t>
            </a:r>
            <a:endParaRPr>
              <a:latin typeface="+mn-ea"/>
              <a:cs typeface="굴림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>
                <a:latin typeface="+mn-ea"/>
                <a:cs typeface="굴림"/>
              </a:rPr>
              <a:t>이미지 숨기기/보이기 기능을 제공하여 화면에서 이미지 관리 가능</a:t>
            </a:r>
            <a:endParaRPr>
              <a:latin typeface="+mn-ea"/>
              <a:cs typeface="굴림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>
                <a:latin typeface="+mn-ea"/>
                <a:cs typeface="굴림"/>
              </a:rPr>
              <a:t>인증 절차 완료 후 메인 페이지로 이동하는 기능 제공</a:t>
            </a:r>
            <a:endParaRPr>
              <a:latin typeface="+mn-ea"/>
              <a:cs typeface="굴림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>
                <a:latin typeface="+mn-ea"/>
                <a:cs typeface="굴림"/>
              </a:rPr>
              <a:t>사용자의 헬멧 인증 상태 및 이미지 리스트를 확인할 수 있는 UI 제공</a:t>
            </a:r>
            <a:endParaRPr>
              <a:latin typeface="+mn-ea"/>
              <a:cs typeface="굴림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>
                <a:latin typeface="+mn-ea"/>
                <a:cs typeface="굴림"/>
              </a:rPr>
              <a:t>새로운 이미지 업로드 기능을 통해 사용자가 이미지 추가 가능</a:t>
            </a:r>
            <a:endParaRPr>
              <a:latin typeface="+mn-ea"/>
              <a:cs typeface="굴림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>
                <a:latin typeface="+mn-ea"/>
                <a:cs typeface="굴림"/>
              </a:rPr>
              <a:t>헬멧 착용 상태 탐지 결과를 확인하고 화면에 출력하는 기능 제공</a:t>
            </a:r>
            <a:endParaRPr>
              <a:latin typeface="+mn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spcBef>
                <a:spcPts val="104"/>
              </a:spcBef>
              <a:defRPr/>
            </a:pPr>
            <a:r>
              <a:rPr lang="ko-KR" altLang="en-US" sz="2000"/>
              <a:t>기능</a:t>
            </a:r>
            <a:r>
              <a:rPr lang="en-US" altLang="ko-KR" sz="2000" i="1">
                <a:solidFill>
                  <a:srgbClr val="ff0000"/>
                </a:solidFill>
              </a:rPr>
              <a:t>(</a:t>
            </a:r>
            <a:r>
              <a:rPr lang="ko-KR" altLang="en-US" sz="2000" i="1">
                <a:solidFill>
                  <a:srgbClr val="ff0000"/>
                </a:solidFill>
              </a:rPr>
              <a:t>부족한 설명 추거</a:t>
            </a:r>
            <a:r>
              <a:rPr lang="en-US" altLang="ko-KR" sz="2000" i="1">
                <a:solidFill>
                  <a:srgbClr val="ff0000"/>
                </a:solidFill>
              </a:rPr>
              <a:t>,</a:t>
            </a:r>
            <a:r>
              <a:rPr lang="ko-KR" altLang="en-US" sz="2000" i="1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>
                <a:solidFill>
                  <a:srgbClr val="ff0000"/>
                </a:solidFill>
              </a:rPr>
              <a:t>,</a:t>
            </a:r>
            <a:r>
              <a:rPr lang="ko-KR" altLang="en-US" sz="2000" i="1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>
                <a:solidFill>
                  <a:srgbClr val="ff0000"/>
                </a:solidFill>
              </a:rPr>
              <a:t>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038224"/>
            <a:ext cx="8763000" cy="5438776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065" indent="0">
              <a:lnSpc>
                <a:spcPct val="9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endParaRPr lang="en-US" altLang="ko-KR" sz="1300">
              <a:latin typeface="+mn-ea"/>
              <a:cs typeface="굴림"/>
            </a:endParaRPr>
          </a:p>
          <a:p>
            <a:pPr marL="299085" indent="-287020">
              <a:lnSpc>
                <a:spcPct val="9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1300">
                <a:solidFill>
                  <a:schemeClr val="accent1"/>
                </a:solidFill>
                <a:latin typeface="+mn-ea"/>
                <a:cs typeface="굴림"/>
              </a:rPr>
              <a:t>서버</a:t>
            </a:r>
            <a:endParaRPr lang="en-US" altLang="ko-KR" sz="1300">
              <a:solidFill>
                <a:schemeClr val="accent1"/>
              </a:solidFill>
              <a:latin typeface="+mn-ea"/>
              <a:cs typeface="굴림"/>
            </a:endParaRPr>
          </a:p>
          <a:p>
            <a:pPr marL="233680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 b="1">
                <a:latin typeface="+mn-ea"/>
                <a:cs typeface="굴림"/>
              </a:rPr>
              <a:t>데이터 관리 및 저장</a:t>
            </a:r>
            <a:endParaRPr sz="1300">
              <a:latin typeface="+mn-ea"/>
              <a:cs typeface="굴림"/>
            </a:endParaRPr>
          </a:p>
          <a:p>
            <a:pPr marL="690880" lvl="1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>
                <a:latin typeface="+mn-ea"/>
                <a:cs typeface="굴림"/>
              </a:rPr>
              <a:t>사용자의 이미지 데이터를 서버에 저장하고 관리</a:t>
            </a:r>
            <a:endParaRPr sz="1300">
              <a:latin typeface="+mn-ea"/>
              <a:cs typeface="굴림"/>
            </a:endParaRPr>
          </a:p>
          <a:p>
            <a:pPr marL="690880" lvl="1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>
                <a:latin typeface="+mn-ea"/>
                <a:cs typeface="굴림"/>
              </a:rPr>
              <a:t>POST 및 DELETE 요청을 처리하여 이미지 추가 및 삭제 기능 제공</a:t>
            </a:r>
            <a:endParaRPr sz="1300">
              <a:latin typeface="+mn-ea"/>
              <a:cs typeface="굴림"/>
            </a:endParaRPr>
          </a:p>
          <a:p>
            <a:pPr marL="233680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 b="1">
                <a:latin typeface="+mn-ea"/>
                <a:cs typeface="굴림"/>
              </a:rPr>
              <a:t>API 결과 조회 및 관리</a:t>
            </a:r>
            <a:endParaRPr sz="1300">
              <a:latin typeface="+mn-ea"/>
              <a:cs typeface="굴림"/>
            </a:endParaRPr>
          </a:p>
          <a:p>
            <a:pPr marL="690880" lvl="1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>
                <a:latin typeface="+mn-ea"/>
                <a:cs typeface="굴림"/>
              </a:rPr>
              <a:t>운영자(관리자)가 API 결과를 조회하고 데이터 상태를 확인할 수 있도록 지원</a:t>
            </a:r>
            <a:endParaRPr sz="1300">
              <a:latin typeface="+mn-ea"/>
              <a:cs typeface="굴림"/>
            </a:endParaRPr>
          </a:p>
          <a:p>
            <a:pPr marL="690880" lvl="1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>
                <a:latin typeface="+mn-ea"/>
                <a:cs typeface="굴림"/>
              </a:rPr>
              <a:t>헬멧 착용 여부 탐지 결과를 대시보드 형태로 제공하여 관리자가 쉽게 이해하고 활용 가능</a:t>
            </a:r>
            <a:endParaRPr sz="1300">
              <a:latin typeface="+mn-ea"/>
              <a:cs typeface="굴림"/>
            </a:endParaRPr>
          </a:p>
          <a:p>
            <a:pPr marL="233680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 b="1">
                <a:latin typeface="+mn-ea"/>
                <a:cs typeface="굴림"/>
              </a:rPr>
              <a:t>이메일 전송 및 사용자 관리</a:t>
            </a:r>
            <a:endParaRPr sz="1300">
              <a:latin typeface="+mn-ea"/>
              <a:cs typeface="굴림"/>
            </a:endParaRPr>
          </a:p>
          <a:p>
            <a:pPr marL="690880" lvl="1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>
                <a:latin typeface="+mn-ea"/>
                <a:cs typeface="굴림"/>
              </a:rPr>
              <a:t>이메일 API를 통해 서버에서 사용자의 인증 상태 및 가입 정보를 관리</a:t>
            </a:r>
            <a:endParaRPr sz="1300">
              <a:latin typeface="+mn-ea"/>
              <a:cs typeface="굴림"/>
            </a:endParaRPr>
          </a:p>
          <a:p>
            <a:pPr marL="690880" lvl="1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>
                <a:latin typeface="+mn-ea"/>
                <a:cs typeface="굴림"/>
              </a:rPr>
              <a:t>이메일 대시보드 페이지를 제공하여 운영자가 조건에 맞는 사용자를 선택하고 이메일 전송 가능</a:t>
            </a:r>
            <a:endParaRPr sz="1300">
              <a:latin typeface="+mn-ea"/>
              <a:cs typeface="굴림"/>
            </a:endParaRPr>
          </a:p>
          <a:p>
            <a:pPr marL="1148080" lvl="2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>
                <a:latin typeface="+mn-ea"/>
                <a:cs typeface="굴림"/>
              </a:rPr>
              <a:t>예: 헬멧 미착용 사용자에게 경고 메일 전송</a:t>
            </a:r>
            <a:endParaRPr sz="1300">
              <a:latin typeface="+mn-ea"/>
              <a:cs typeface="굴림"/>
            </a:endParaRPr>
          </a:p>
          <a:p>
            <a:pPr marL="690880" lvl="1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>
                <a:latin typeface="+mn-ea"/>
                <a:cs typeface="굴림"/>
              </a:rPr>
              <a:t>사용자 정보 조회 기능을 통해 가입된 사용자의 이메일, 이름, 인증 상태 등을 확인 가능</a:t>
            </a:r>
            <a:endParaRPr sz="1300">
              <a:latin typeface="+mn-ea"/>
              <a:cs typeface="굴림"/>
            </a:endParaRPr>
          </a:p>
          <a:p>
            <a:pPr marL="233680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 b="1">
                <a:latin typeface="+mn-ea"/>
                <a:cs typeface="굴림"/>
              </a:rPr>
              <a:t>블로그 관리 시스템 제공</a:t>
            </a:r>
            <a:endParaRPr sz="1300">
              <a:latin typeface="+mn-ea"/>
              <a:cs typeface="굴림"/>
            </a:endParaRPr>
          </a:p>
          <a:p>
            <a:pPr marL="690880" lvl="1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>
                <a:latin typeface="+mn-ea"/>
                <a:cs typeface="굴림"/>
              </a:rPr>
              <a:t>서버를 통해 사용자 블로그에 이미지 및 관련 정보를 업로드(POST)하거나 삭제(DELETE) 가능</a:t>
            </a:r>
            <a:endParaRPr sz="1300">
              <a:latin typeface="+mn-ea"/>
              <a:cs typeface="굴림"/>
            </a:endParaRPr>
          </a:p>
          <a:p>
            <a:pPr marL="690880" lvl="1" indent="-287655">
              <a:lnSpc>
                <a:spcPct val="9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sz="1300">
                <a:latin typeface="+mn-ea"/>
                <a:cs typeface="굴림"/>
              </a:rPr>
              <a:t>저장된 이미지 및 Title 정보를 기반으로 데이터 조회 기능 제공</a:t>
            </a:r>
            <a:endParaRPr sz="1300">
              <a:latin typeface="+mn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spcBef>
                <a:spcPts val="104"/>
              </a:spcBef>
              <a:defRPr/>
            </a:pPr>
            <a:r>
              <a:rPr lang="ko-KR" altLang="en-US" sz="2000"/>
              <a:t>사용자 시나리오</a:t>
            </a:r>
            <a:r>
              <a:rPr lang="en-US" altLang="ko-KR" sz="2000"/>
              <a:t>(Ui </a:t>
            </a:r>
            <a:r>
              <a:rPr lang="ko-KR" altLang="en-US" sz="2000"/>
              <a:t>구성</a:t>
            </a:r>
            <a:r>
              <a:rPr lang="en-US" altLang="ko-KR" sz="2000"/>
              <a:t>)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798560" cy="4580658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sz="1800">
                <a:latin typeface="+mn-ea"/>
                <a:cs typeface="굴림"/>
              </a:rPr>
              <a:t>사용자는 출근하는 건설회사 직원으로 이 앱을 통해 헬멧 착용 여부를 자동으로 감지하여 건설 현장의 사고 예방과 위험 최소화 그리고 업무 자동화를 목표로 함</a:t>
            </a:r>
            <a:endParaRPr sz="1800">
              <a:latin typeface="+mn-ea"/>
              <a:cs typeface="굴림"/>
            </a:endParaRPr>
          </a:p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endParaRPr sz="1800">
              <a:latin typeface="+mn-ea"/>
              <a:cs typeface="굴림"/>
            </a:endParaRPr>
          </a:p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sz="1800">
                <a:solidFill>
                  <a:srgbClr val="42c7f1"/>
                </a:solidFill>
                <a:latin typeface="+mn-ea"/>
                <a:cs typeface="굴림"/>
              </a:rPr>
              <a:t>이메일 인증 단계</a:t>
            </a:r>
            <a:endParaRPr sz="1800">
              <a:solidFill>
                <a:srgbClr val="42c7f1"/>
              </a:solidFill>
              <a:latin typeface="+mn-ea"/>
              <a:cs typeface="굴림"/>
            </a:endParaRPr>
          </a:p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	</a:t>
            </a: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sz="1800">
                <a:latin typeface="+mn-ea"/>
                <a:cs typeface="굴림"/>
              </a:rPr>
              <a:t>사용자는 이름과 이메일을 입력하고 인증번호를 통해 정보의 정확성을 확인함</a:t>
            </a:r>
            <a:endParaRPr sz="1800">
              <a:latin typeface="+mn-ea"/>
              <a:cs typeface="굴림"/>
            </a:endParaRPr>
          </a:p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	</a:t>
            </a: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sz="1800">
                <a:latin typeface="+mn-ea"/>
                <a:cs typeface="굴림"/>
              </a:rPr>
              <a:t>인증 실패 시, </a:t>
            </a:r>
            <a:r>
              <a:rPr lang="ko-KR" altLang="en-US" sz="1800">
                <a:latin typeface="+mn-ea"/>
                <a:cs typeface="굴림"/>
              </a:rPr>
              <a:t>인증 실패 </a:t>
            </a:r>
            <a:r>
              <a:rPr sz="1800">
                <a:latin typeface="+mn-ea"/>
                <a:cs typeface="굴림"/>
              </a:rPr>
              <a:t>메시지 제공</a:t>
            </a:r>
            <a:endParaRPr sz="1800">
              <a:latin typeface="+mn-ea"/>
              <a:cs typeface="굴림"/>
            </a:endParaRPr>
          </a:p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	</a:t>
            </a: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sz="1800">
                <a:latin typeface="+mn-ea"/>
                <a:cs typeface="굴림"/>
              </a:rPr>
              <a:t>인증 성공 시, 헬멧 착용 확인 페이지로 이동</a:t>
            </a:r>
            <a:endParaRPr sz="1800">
              <a:latin typeface="+mn-ea"/>
              <a:cs typeface="굴림"/>
            </a:endParaRPr>
          </a:p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sz="1800">
                <a:solidFill>
                  <a:srgbClr val="42c7f1"/>
                </a:solidFill>
                <a:latin typeface="+mn-ea"/>
                <a:cs typeface="굴림"/>
              </a:rPr>
              <a:t>헬멧 착용 확인 단계</a:t>
            </a:r>
            <a:endParaRPr sz="1800">
              <a:solidFill>
                <a:srgbClr val="42c7f1"/>
              </a:solidFill>
              <a:latin typeface="+mn-ea"/>
              <a:cs typeface="굴림"/>
            </a:endParaRPr>
          </a:p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	</a:t>
            </a: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sz="1800">
                <a:latin typeface="+mn-ea"/>
                <a:cs typeface="굴림"/>
              </a:rPr>
              <a:t>사용자는 사진(셀카)을 찍</a:t>
            </a:r>
            <a:r>
              <a:rPr lang="ko-KR" altLang="en-US" sz="1800">
                <a:latin typeface="+mn-ea"/>
                <a:cs typeface="굴림"/>
              </a:rPr>
              <a:t>고 사진을 업로드</a:t>
            </a:r>
            <a:endParaRPr lang="en-US" altLang="ko-KR" sz="1800">
              <a:latin typeface="+mn-ea"/>
              <a:cs typeface="굴림"/>
            </a:endParaRPr>
          </a:p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		</a:t>
            </a: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해당 코드에서는</a:t>
            </a:r>
            <a:r>
              <a:rPr sz="1800">
                <a:latin typeface="+mn-ea"/>
                <a:cs typeface="굴림"/>
              </a:rPr>
              <a:t> SD카드에서 가져와 업로드</a:t>
            </a:r>
            <a:r>
              <a:rPr lang="ko-KR" altLang="en-US" sz="1800">
                <a:latin typeface="+mn-ea"/>
                <a:cs typeface="굴림"/>
              </a:rPr>
              <a:t>하는 것으로 시나리오를 구성</a:t>
            </a:r>
            <a:endParaRPr lang="ko-KR" altLang="en-US" sz="1800">
              <a:latin typeface="+mn-ea"/>
              <a:cs typeface="굴림"/>
            </a:endParaRPr>
          </a:p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	</a:t>
            </a: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sz="1800">
                <a:latin typeface="+mn-ea"/>
                <a:cs typeface="굴림"/>
              </a:rPr>
              <a:t>"탐지" 버튼을 누르면 사진이 YOLO 모델로 전달됨</a:t>
            </a:r>
            <a:endParaRPr sz="1800">
              <a:latin typeface="+mn-ea"/>
              <a:cs typeface="굴림"/>
            </a:endParaRPr>
          </a:p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	</a:t>
            </a: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sz="1800">
                <a:latin typeface="+mn-ea"/>
                <a:cs typeface="굴림"/>
              </a:rPr>
              <a:t>모델이 헬멧을 감지하면 helmet </a:t>
            </a:r>
            <a:r>
              <a:rPr lang="ko-KR" altLang="en-US" sz="1800">
                <a:latin typeface="+mn-ea"/>
                <a:cs typeface="굴림"/>
              </a:rPr>
              <a:t>착용 </a:t>
            </a:r>
            <a:r>
              <a:rPr sz="1800">
                <a:latin typeface="+mn-ea"/>
                <a:cs typeface="굴림"/>
              </a:rPr>
              <a:t>상태가 true로 설정됨</a:t>
            </a:r>
            <a:endParaRPr sz="1800">
              <a:latin typeface="+mn-ea"/>
              <a:cs typeface="굴림"/>
            </a:endParaRPr>
          </a:p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	</a:t>
            </a: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sz="1800">
                <a:latin typeface="+mn-ea"/>
                <a:cs typeface="굴림"/>
              </a:rPr>
              <a:t>실패 시 false로 상태가 변경됨</a:t>
            </a:r>
            <a:endParaRPr sz="1800">
              <a:latin typeface="+mn-ea"/>
              <a:cs typeface="굴림"/>
            </a:endParaRPr>
          </a:p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sz="1800">
                <a:solidFill>
                  <a:srgbClr val="42c7f1"/>
                </a:solidFill>
                <a:latin typeface="+mn-ea"/>
                <a:cs typeface="굴림"/>
              </a:rPr>
              <a:t>결과 처리 및 메인 페이지</a:t>
            </a:r>
            <a:endParaRPr sz="1800">
              <a:solidFill>
                <a:srgbClr val="42c7f1"/>
              </a:solidFill>
              <a:latin typeface="+mn-ea"/>
              <a:cs typeface="굴림"/>
            </a:endParaRPr>
          </a:p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	</a:t>
            </a: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sz="1800">
                <a:latin typeface="+mn-ea"/>
                <a:cs typeface="굴림"/>
              </a:rPr>
              <a:t>감지 결과에 따라 상태가 업데이트되고 메인 페이지로 이동</a:t>
            </a:r>
            <a:endParaRPr sz="1800">
              <a:latin typeface="+mn-ea"/>
              <a:cs typeface="굴림"/>
            </a:endParaRPr>
          </a:p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r>
              <a:rPr lang="ko-KR" altLang="en-US" sz="1800">
                <a:latin typeface="+mn-ea"/>
                <a:cs typeface="굴림"/>
              </a:rPr>
              <a:t>	</a:t>
            </a: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sz="1800">
                <a:latin typeface="+mn-ea"/>
                <a:cs typeface="굴림"/>
              </a:rPr>
              <a:t>메인 페이지에서 앱의 다른 정보와 기능을 확인할 수 있음</a:t>
            </a:r>
            <a:endParaRPr sz="1800">
              <a:latin typeface="+mn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spcBef>
                <a:spcPts val="104"/>
              </a:spcBef>
              <a:defRPr/>
            </a:pPr>
            <a:r>
              <a:rPr lang="ko-KR" altLang="en-US" sz="2000"/>
              <a:t>개발과정의 이슈</a:t>
            </a:r>
            <a:r>
              <a:rPr lang="en-US" altLang="ko-KR" sz="2000" i="1">
                <a:solidFill>
                  <a:srgbClr val="ff0000"/>
                </a:solidFill>
              </a:rPr>
              <a:t>(</a:t>
            </a:r>
            <a:r>
              <a:rPr lang="ko-KR" altLang="en-US" sz="2000" i="1">
                <a:solidFill>
                  <a:srgbClr val="ff0000"/>
                </a:solidFill>
              </a:rPr>
              <a:t>선택</a:t>
            </a:r>
            <a:r>
              <a:rPr lang="en-US" altLang="ko-KR" sz="2000" i="1">
                <a:solidFill>
                  <a:srgbClr val="ff0000"/>
                </a:solidFill>
              </a:rPr>
              <a:t>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777777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pretrained Model </a:t>
            </a: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구하기</a:t>
            </a:r>
            <a:endParaRPr lang="ko-KR" altLang="en-US" sz="20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Helmet Pretrained Model</a:t>
            </a:r>
            <a:r>
              <a:rPr lang="ko-KR" altLang="en-US" sz="1800">
                <a:latin typeface="+mn-ea"/>
                <a:cs typeface="굴림"/>
              </a:rPr>
              <a:t>을 구하는데 약간의 어려움이 존재</a:t>
            </a:r>
            <a:endParaRPr lang="ko-KR" altLang="en-US" sz="1800">
              <a:latin typeface="+mn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spcBef>
                <a:spcPts val="104"/>
              </a:spcBef>
              <a:defRPr/>
            </a:pPr>
            <a:r>
              <a:rPr lang="ko-KR" altLang="en-US" sz="2000"/>
              <a:t>데모</a:t>
            </a:r>
            <a:r>
              <a:rPr lang="en-US" altLang="ko-KR" sz="2000" i="1">
                <a:solidFill>
                  <a:srgbClr val="ff0000"/>
                </a:solidFill>
              </a:rPr>
              <a:t>(</a:t>
            </a:r>
            <a:r>
              <a:rPr lang="ko-KR" altLang="en-US" sz="2000" i="1">
                <a:solidFill>
                  <a:srgbClr val="ff0000"/>
                </a:solidFill>
              </a:rPr>
              <a:t>구동 동영상</a:t>
            </a:r>
            <a:r>
              <a:rPr lang="en-US" altLang="ko-KR" sz="2000" i="1">
                <a:solidFill>
                  <a:srgbClr val="ff0000"/>
                </a:solidFill>
              </a:rPr>
              <a:t>,</a:t>
            </a:r>
            <a:r>
              <a:rPr lang="ko-KR" altLang="en-US" sz="2000" i="1">
                <a:solidFill>
                  <a:srgbClr val="ff0000"/>
                </a:solidFill>
              </a:rPr>
              <a:t> </a:t>
            </a:r>
            <a:r>
              <a:rPr lang="en-US" altLang="ko-KR" sz="2000" i="1">
                <a:solidFill>
                  <a:srgbClr val="ff0000"/>
                </a:solidFill>
              </a:rPr>
              <a:t>mp4</a:t>
            </a:r>
            <a:r>
              <a:rPr lang="ko-KR" altLang="en-US" sz="2000" i="1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>
                <a:solidFill>
                  <a:srgbClr val="ff0000"/>
                </a:solidFill>
              </a:rPr>
              <a:t>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데모 동영상</a:t>
            </a:r>
            <a:endParaRPr sz="2000">
              <a:latin typeface="+mn-ea"/>
              <a:cs typeface="맑은 고딕"/>
            </a:endParaRPr>
          </a:p>
        </p:txBody>
      </p:sp>
      <p:pic>
        <p:nvPicPr>
          <p:cNvPr id="5" name="MWprojectDemo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52400" y="1524000"/>
            <a:ext cx="9474200" cy="4060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86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57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>
                <a:latin typeface="Times New Roman"/>
                <a:cs typeface="Times New Roman"/>
              </a:rPr>
              <a:t>기대효과 및 결론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040" y="1124816"/>
            <a:ext cx="8080375" cy="5095009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endParaRPr lang="en-US" altLang="ko-KR" sz="1800">
              <a:latin typeface="+mn-ea"/>
              <a:cs typeface="굴림"/>
            </a:endParaRPr>
          </a:p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pc="-5">
                <a:solidFill>
                  <a:srgbClr val="558ed5"/>
                </a:solidFill>
                <a:latin typeface="+mn-ea"/>
                <a:cs typeface="맑은 고딕"/>
              </a:rPr>
              <a:t>안전사고 예방 및 안전 의식 강화</a:t>
            </a:r>
            <a:endParaRPr lang="ko-KR" altLang="en-US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YOLO 모델을 활용한 헬멧 착용 여부 탐지를 통해 작업 현장에서의 안전사고를 사전에 예방하고 작업자의 안전 의식 향상에 기여</a:t>
            </a:r>
            <a:endParaRPr lang="en-US" altLang="ko-KR" sz="1800">
              <a:latin typeface="+mn-ea"/>
              <a:cs typeface="굴림"/>
            </a:endParaRPr>
          </a:p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pc="-5">
                <a:solidFill>
                  <a:srgbClr val="558ed5"/>
                </a:solidFill>
                <a:latin typeface="+mn-ea"/>
                <a:cs typeface="맑은 고딕"/>
              </a:rPr>
              <a:t>효율적인 작업자 및 데이터 관리</a:t>
            </a:r>
            <a:endParaRPr lang="ko-KR" altLang="en-US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서버 시스템을 통해 관리자(운영자)는 API 조회, 이메일 전송, 이미지 관리 등의 기능을 수행하며 데이터 관리의 효율성을 극대화</a:t>
            </a:r>
            <a:endParaRPr lang="en-US" altLang="ko-KR" sz="1800">
              <a:latin typeface="+mn-ea"/>
              <a:cs typeface="굴림"/>
            </a:endParaRPr>
          </a:p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pc="-5">
                <a:solidFill>
                  <a:srgbClr val="558ed5"/>
                </a:solidFill>
                <a:latin typeface="+mn-ea"/>
                <a:cs typeface="맑은 고딕"/>
              </a:rPr>
              <a:t>사용자 친화적 시스템 구축</a:t>
            </a:r>
            <a:endParaRPr lang="ko-KR" altLang="en-US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클라이언트 시스템에서 이메일 인증, 헬멧 인증 UI 제공과 더불어 이미지 관리(숨기기, 보이기, 업로드)가 가능해 사용자 편의성을 높임</a:t>
            </a:r>
            <a:endParaRPr lang="en-US" altLang="ko-KR" sz="1800">
              <a:latin typeface="+mn-ea"/>
              <a:cs typeface="굴림"/>
            </a:endParaRPr>
          </a:p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pc="-5">
                <a:solidFill>
                  <a:srgbClr val="558ed5"/>
                </a:solidFill>
                <a:latin typeface="+mn-ea"/>
                <a:cs typeface="맑은 고딕"/>
              </a:rPr>
              <a:t>확장 가능성과 실용성 확보</a:t>
            </a:r>
            <a:endParaRPr lang="ko-KR" altLang="en-US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시스템의 확장성을 고려해 HTTP Restful API를 제공하였으며 다양한 작업 현장에 범용적으로 적용 가능</a:t>
            </a:r>
            <a:endParaRPr lang="en-US" altLang="ko-KR" sz="1800">
              <a:latin typeface="+mn-ea"/>
              <a:cs typeface="굴림"/>
            </a:endParaRPr>
          </a:p>
          <a:p>
            <a:pPr marL="403225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  <a:defRPr/>
            </a:pPr>
            <a:r>
              <a:rPr lang="en-US" altLang="ko-KR" sz="1800">
                <a:latin typeface="+mn-ea"/>
                <a:cs typeface="굴림"/>
              </a:rPr>
              <a:t>-</a:t>
            </a:r>
            <a:r>
              <a:rPr lang="ko-KR" altLang="en-US" sz="1800">
                <a:latin typeface="+mn-ea"/>
                <a:cs typeface="굴림"/>
              </a:rPr>
              <a:t> </a:t>
            </a:r>
            <a:r>
              <a:rPr lang="en-US" altLang="ko-KR" sz="1800">
                <a:latin typeface="+mn-ea"/>
                <a:cs typeface="굴림"/>
              </a:rPr>
              <a:t>실제 작업 환경에 도입 시 안전 관리 시스템의 효과를 극대화할 수 있을 것으로 기대</a:t>
            </a:r>
            <a:endParaRPr lang="en-US" altLang="ko-KR" sz="1800">
              <a:latin typeface="+mn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>
                <a:latin typeface="Times New Roman"/>
                <a:cs typeface="Times New Roman"/>
              </a:rPr>
              <a:t>결과물의 목록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9103360" cy="1084983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서비스 </a:t>
            </a: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URL :  </a:t>
            </a:r>
            <a:r>
              <a:rPr lang="en-US" altLang="ko-KR" sz="2000" i="1" spc="-5">
                <a:solidFill>
                  <a:srgbClr val="ff0000"/>
                </a:solidFill>
                <a:latin typeface="+mn-ea"/>
                <a:cs typeface="맑은 고딕"/>
              </a:rPr>
              <a:t>https://mwfinal325.pythonanywhere.com/</a:t>
            </a:r>
            <a:endParaRPr lang="en-US" altLang="ko-KR" sz="20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소스코드 </a:t>
            </a: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git </a:t>
            </a: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주소 </a:t>
            </a:r>
            <a:r>
              <a:rPr lang="en-US" altLang="ko-KR" sz="2000" spc="-5">
                <a:solidFill>
                  <a:srgbClr val="558ed5"/>
                </a:solidFill>
                <a:latin typeface="+mn-ea"/>
                <a:cs typeface="맑은 고딕"/>
              </a:rPr>
              <a:t>: </a:t>
            </a:r>
            <a:r>
              <a:rPr lang="en-US" altLang="ko-KR" sz="2000" i="1" spc="-5">
                <a:solidFill>
                  <a:srgbClr val="ff0000"/>
                </a:solidFill>
                <a:latin typeface="+mn-ea"/>
                <a:cs typeface="맑은 고딕"/>
              </a:rPr>
              <a:t>https://github.com/Junghs21/Mobile-Web_final.git</a:t>
            </a:r>
            <a:endParaRPr lang="en-US" altLang="ko-KR" sz="20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i="1">
                <a:solidFill>
                  <a:srgbClr val="ff0000"/>
                </a:solidFill>
                <a:latin typeface="+mn-ea"/>
                <a:cs typeface="굴림"/>
              </a:rPr>
              <a:t>폴더 형식 </a:t>
            </a:r>
            <a:endParaRPr lang="en-US" altLang="ko-KR" i="1">
              <a:solidFill>
                <a:srgbClr val="ff0000"/>
              </a:solidFill>
              <a:latin typeface="+mn-ea"/>
              <a:cs typeface="굴림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/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ore-KR"/>
                <a:t>Root</a:t>
              </a:r>
              <a:endParaRPr kumimoji="1" lang="ko-Kore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ore-KR"/>
                <a:t>Edge_System</a:t>
              </a:r>
              <a:endParaRPr kumimoji="1" lang="ko-Kore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ore-KR"/>
                <a:t>Service_System</a:t>
              </a:r>
              <a:endParaRPr kumimoji="1" lang="ko-Kore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ore-KR"/>
                <a:t>Client_System</a:t>
              </a:r>
              <a:endParaRPr kumimoji="1" lang="ko-Kore-KR" altLang="en-US"/>
            </a:p>
          </p:txBody>
        </p:sp>
        <p:cxnSp>
          <p:nvCxnSpPr>
            <p:cNvPr id="10" name="직선 연결선[R] 9"/>
            <p:cNvCxnSpPr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/>
            <p:cNvCxnSpPr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/>
            <p:cNvCxnSpPr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/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ore-KR">
                  <a:solidFill>
                    <a:schemeClr val="bg1"/>
                  </a:solidFill>
                </a:rPr>
                <a:t>YOLO</a:t>
              </a:r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/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ore-KR">
                  <a:solidFill>
                    <a:schemeClr val="bg1"/>
                  </a:solidFill>
                </a:rPr>
                <a:t>Django</a:t>
              </a:r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/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ore-KR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1800" spc="-5">
                <a:solidFill>
                  <a:srgbClr val="ffffff"/>
                </a:solidFill>
                <a:latin typeface="Times New Roman"/>
                <a:cs typeface="Times New Roman"/>
              </a:rPr>
              <a:t>FinalTerm </a:t>
            </a:r>
            <a:r>
              <a:rPr lang="ko-KR" altLang="en-US" sz="1800" spc="-5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>
              <a:latin typeface="Times New Roman"/>
              <a:cs typeface="Times New Roman"/>
            </a:endParaRPr>
          </a:p>
        </p:txBody>
      </p:sp>
      <p:cxnSp>
        <p:nvCxnSpPr>
          <p:cNvPr id="11" name="꺾인 연결선[E] 10"/>
          <p:cNvCxnSpPr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700">
              <a:spcBef>
                <a:spcPts val="100"/>
              </a:spcBef>
              <a:defRPr/>
            </a:pPr>
            <a:r>
              <a:rPr lang="en-US" altLang="ko-KR" sz="1800" spc="-5">
                <a:solidFill>
                  <a:srgbClr val="ffffff"/>
                </a:solidFill>
                <a:latin typeface="Times New Roman"/>
                <a:cs typeface="Times New Roman"/>
              </a:rPr>
              <a:t>url.txt (</a:t>
            </a:r>
            <a:r>
              <a:rPr lang="ko-KR" altLang="en-US" sz="1800" spc="-5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>
              <a:latin typeface="Times New Roman"/>
              <a:cs typeface="Times New Roman"/>
            </a:endParaRPr>
          </a:p>
        </p:txBody>
      </p:sp>
      <p:cxnSp>
        <p:nvCxnSpPr>
          <p:cNvPr id="19" name="꺾인 연결선[E] 18"/>
          <p:cNvCxnSpPr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>
                <a:latin typeface="Times New Roman"/>
                <a:cs typeface="Times New Roman"/>
              </a:rPr>
              <a:t>요구조건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4247283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indent="-287020"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en-US" altLang="ko-KR" sz="1600" spc="-5">
                <a:solidFill>
                  <a:srgbClr val="558ed5"/>
                </a:solidFill>
                <a:latin typeface="+mn-ea"/>
                <a:cs typeface="맑은 고딕"/>
              </a:rPr>
              <a:t>1.</a:t>
            </a:r>
            <a:r>
              <a:rPr lang="ko-KR" altLang="en-US" sz="1600" spc="-5">
                <a:solidFill>
                  <a:srgbClr val="558ed5"/>
                </a:solidFill>
                <a:latin typeface="+mn-ea"/>
                <a:cs typeface="맑은 고딕"/>
              </a:rPr>
              <a:t> </a:t>
            </a:r>
            <a:r>
              <a:rPr lang="en-US" altLang="ko-KR" sz="1600" spc="-5">
                <a:solidFill>
                  <a:srgbClr val="558ed5"/>
                </a:solidFill>
                <a:latin typeface="+mn-ea"/>
                <a:cs typeface="맑은 고딕"/>
              </a:rPr>
              <a:t>Edge System(Python </a:t>
            </a:r>
            <a:r>
              <a:rPr lang="ko-KR" altLang="en-US" sz="1600" spc="-5">
                <a:solidFill>
                  <a:srgbClr val="558ed5"/>
                </a:solidFill>
                <a:latin typeface="+mn-ea"/>
                <a:cs typeface="맑은 고딕"/>
              </a:rPr>
              <a:t>기반</a:t>
            </a:r>
            <a:r>
              <a:rPr lang="en-US" altLang="ko-KR" sz="1600" spc="-5">
                <a:solidFill>
                  <a:srgbClr val="558ed5"/>
                </a:solidFill>
                <a:latin typeface="+mn-ea"/>
                <a:cs typeface="맑은 고딕"/>
              </a:rPr>
              <a:t>, </a:t>
            </a:r>
            <a:r>
              <a:rPr lang="ko-KR" altLang="en-US" sz="1600" spc="-5">
                <a:solidFill>
                  <a:srgbClr val="558ed5"/>
                </a:solidFill>
                <a:latin typeface="+mn-ea"/>
                <a:cs typeface="맑은 고딕"/>
              </a:rPr>
              <a:t>공통</a:t>
            </a:r>
            <a:r>
              <a:rPr lang="en-US" altLang="ko-KR" sz="16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16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</a:rPr>
              <a:t>1-1.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YoloV5 Helmet pretrained model </a:t>
            </a:r>
            <a:r>
              <a:rPr lang="ko-KR" altLang="en-US" sz="1600">
                <a:latin typeface="+mn-ea"/>
              </a:rPr>
              <a:t>사용</a:t>
            </a:r>
            <a:endParaRPr lang="ko-KR" altLang="en-US" sz="1600" i="1">
              <a:latin typeface="+mn-ea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</a:rPr>
              <a:t>1-2.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Ms coco </a:t>
            </a:r>
            <a:r>
              <a:rPr lang="ko-KR" altLang="en-US" sz="1600">
                <a:latin typeface="+mn-ea"/>
              </a:rPr>
              <a:t>훈련데이터 기준 검출 객체 </a:t>
            </a:r>
            <a:r>
              <a:rPr lang="en-US" altLang="ko-KR" sz="1600">
                <a:latin typeface="+mn-ea"/>
              </a:rPr>
              <a:t>(Classes) : 80</a:t>
            </a:r>
            <a:r>
              <a:rPr lang="ko-KR" altLang="en-US" sz="1600">
                <a:latin typeface="+mn-ea"/>
              </a:rPr>
              <a:t>가지 객체 검출 기능</a:t>
            </a:r>
            <a:endParaRPr lang="ko-KR" altLang="en-US" sz="1600" i="1">
              <a:latin typeface="+mn-ea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</a:rPr>
              <a:t>1-3.</a:t>
            </a:r>
            <a:r>
              <a:rPr lang="ko-KR" altLang="en-US" sz="1600">
                <a:latin typeface="+mn-ea"/>
              </a:rPr>
              <a:t> 한 종류의 객체를 동일한 객체로 가능한 </a:t>
            </a:r>
            <a:r>
              <a:rPr lang="en-US" altLang="ko-KR" sz="1600">
                <a:latin typeface="+mn-ea"/>
              </a:rPr>
              <a:t>Change Detection</a:t>
            </a:r>
            <a:endParaRPr lang="en-US" altLang="ko-KR" sz="1600">
              <a:latin typeface="+mn-ea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  <a:cs typeface="굴림"/>
              </a:rPr>
              <a:t>1-4.</a:t>
            </a:r>
            <a:r>
              <a:rPr lang="ko-KR" altLang="en-US" sz="1600">
                <a:latin typeface="+mn-ea"/>
                <a:cs typeface="굴림"/>
              </a:rPr>
              <a:t> 게시를 위한 </a:t>
            </a:r>
            <a:r>
              <a:rPr lang="en-US" altLang="ko-Kore-KR" sz="1600">
                <a:latin typeface="+mn-ea"/>
                <a:cs typeface="굴림"/>
              </a:rPr>
              <a:t>HTTP</a:t>
            </a:r>
            <a:r>
              <a:rPr lang="ko-KR" altLang="en-US" sz="1600">
                <a:latin typeface="+mn-ea"/>
                <a:cs typeface="굴림"/>
              </a:rPr>
              <a:t> </a:t>
            </a:r>
            <a:r>
              <a:rPr lang="en-US" altLang="ko-KR" sz="1600">
                <a:latin typeface="+mn-ea"/>
                <a:cs typeface="굴림"/>
              </a:rPr>
              <a:t>Restfull API </a:t>
            </a:r>
            <a:r>
              <a:rPr lang="ko-KR" altLang="en-US" sz="1600">
                <a:latin typeface="+mn-ea"/>
                <a:cs typeface="굴림"/>
              </a:rPr>
              <a:t>사용</a:t>
            </a:r>
            <a:r>
              <a:rPr lang="en-US" altLang="ko-KR" sz="1600">
                <a:latin typeface="+mn-ea"/>
                <a:cs typeface="굴림"/>
              </a:rPr>
              <a:t>(</a:t>
            </a:r>
            <a:r>
              <a:rPr lang="ko-KR" altLang="en-US" sz="1600">
                <a:latin typeface="+mn-ea"/>
                <a:cs typeface="굴림"/>
              </a:rPr>
              <a:t>공통</a:t>
            </a:r>
            <a:r>
              <a:rPr lang="en-US" altLang="ko-KR" sz="1600">
                <a:latin typeface="+mn-ea"/>
                <a:cs typeface="굴림"/>
              </a:rPr>
              <a:t>)</a:t>
            </a:r>
            <a:endParaRPr lang="en-US" altLang="ko-KR" sz="1600">
              <a:latin typeface="+mn-ea"/>
              <a:cs typeface="굴림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  <a:cs typeface="굴림"/>
              </a:rPr>
              <a:t>1-5.</a:t>
            </a:r>
            <a:r>
              <a:rPr lang="ko-KR" altLang="en-US" sz="1600">
                <a:latin typeface="+mn-ea"/>
                <a:cs typeface="굴림"/>
              </a:rPr>
              <a:t> 공사현장 안전모 탐지</a:t>
            </a:r>
            <a:endParaRPr lang="ko-KR" altLang="en-US" sz="1600">
              <a:latin typeface="+mn-ea"/>
              <a:cs typeface="굴림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endParaRPr lang="en-US" altLang="ko-KR" sz="900">
              <a:latin typeface="+mn-ea"/>
            </a:endParaRPr>
          </a:p>
          <a:p>
            <a:pPr marL="299085" indent="-287020"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en-US" altLang="ko-KR" sz="1600" spc="-5">
                <a:solidFill>
                  <a:srgbClr val="558ed5"/>
                </a:solidFill>
                <a:latin typeface="+mn-ea"/>
                <a:cs typeface="맑은 고딕"/>
              </a:rPr>
              <a:t>2.</a:t>
            </a:r>
            <a:r>
              <a:rPr lang="ko-KR" altLang="en-US" sz="1600" spc="-5">
                <a:solidFill>
                  <a:srgbClr val="558ed5"/>
                </a:solidFill>
                <a:latin typeface="+mn-ea"/>
                <a:cs typeface="맑은 고딕"/>
              </a:rPr>
              <a:t> </a:t>
            </a:r>
            <a:r>
              <a:rPr lang="en-US" sz="1600" spc="-5">
                <a:solidFill>
                  <a:srgbClr val="558ed5"/>
                </a:solidFill>
                <a:latin typeface="+mn-ea"/>
                <a:cs typeface="맑은 고딕"/>
              </a:rPr>
              <a:t>Service System(Python, Django </a:t>
            </a:r>
            <a:r>
              <a:rPr lang="ko-KR" altLang="en-US" sz="1600" spc="-5">
                <a:solidFill>
                  <a:srgbClr val="558ed5"/>
                </a:solidFill>
                <a:latin typeface="+mn-ea"/>
                <a:cs typeface="맑은 고딕"/>
              </a:rPr>
              <a:t>기반</a:t>
            </a:r>
            <a:r>
              <a:rPr lang="en-US" altLang="ko-KR" sz="1600" spc="-5">
                <a:solidFill>
                  <a:srgbClr val="558ed5"/>
                </a:solidFill>
                <a:latin typeface="+mn-ea"/>
                <a:cs typeface="맑은 고딕"/>
              </a:rPr>
              <a:t>,</a:t>
            </a:r>
            <a:r>
              <a:rPr lang="ko-KR" altLang="en-US" sz="1600" spc="-5">
                <a:solidFill>
                  <a:srgbClr val="558ed5"/>
                </a:solidFill>
                <a:latin typeface="+mn-ea"/>
                <a:cs typeface="맑은 고딕"/>
              </a:rPr>
              <a:t> </a:t>
            </a:r>
            <a:r>
              <a:rPr lang="en-US" altLang="ko-KR" sz="1600" spc="-5">
                <a:solidFill>
                  <a:srgbClr val="558ed5"/>
                </a:solidFill>
                <a:latin typeface="+mn-ea"/>
                <a:cs typeface="맑은 고딕"/>
              </a:rPr>
              <a:t>Pythonanywhere </a:t>
            </a:r>
            <a:r>
              <a:rPr lang="ko-KR" altLang="en-US" sz="1600" spc="-5">
                <a:solidFill>
                  <a:srgbClr val="558ed5"/>
                </a:solidFill>
                <a:latin typeface="+mn-ea"/>
                <a:cs typeface="맑은 고딕"/>
              </a:rPr>
              <a:t>클라우드상 서비스 구동</a:t>
            </a:r>
            <a:r>
              <a:rPr lang="en-US" altLang="ko-KR" sz="1600" spc="-5">
                <a:solidFill>
                  <a:srgbClr val="558ed5"/>
                </a:solidFill>
                <a:latin typeface="+mn-ea"/>
                <a:cs typeface="맑은 고딕"/>
              </a:rPr>
              <a:t>,</a:t>
            </a:r>
            <a:r>
              <a:rPr lang="ko-KR" altLang="en-US" sz="1600" spc="-5">
                <a:solidFill>
                  <a:srgbClr val="558ed5"/>
                </a:solidFill>
                <a:latin typeface="+mn-ea"/>
                <a:cs typeface="맑은 고딕"/>
              </a:rPr>
              <a:t> 일부 확장 기능 가능</a:t>
            </a:r>
            <a:r>
              <a:rPr lang="en-US" sz="16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sz="16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</a:rPr>
              <a:t>2-1.</a:t>
            </a:r>
            <a:r>
              <a:rPr lang="ko-KR" altLang="en-US" sz="1600">
                <a:latin typeface="+mn-ea"/>
              </a:rPr>
              <a:t> 사용자 보안 기능</a:t>
            </a:r>
            <a:r>
              <a:rPr lang="en-US" altLang="ko-KR" sz="1600">
                <a:latin typeface="+mn-ea"/>
              </a:rPr>
              <a:t>(</a:t>
            </a:r>
            <a:r>
              <a:rPr lang="ko-KR" altLang="en-US" sz="1600">
                <a:latin typeface="+mn-ea"/>
              </a:rPr>
              <a:t>보안키를 이용한 로그인</a:t>
            </a:r>
            <a:r>
              <a:rPr lang="en-US" altLang="ko-KR" sz="1600">
                <a:latin typeface="+mn-ea"/>
              </a:rPr>
              <a:t>,</a:t>
            </a:r>
            <a:r>
              <a:rPr lang="ko-KR" altLang="en-US" sz="1600">
                <a:latin typeface="+mn-ea"/>
              </a:rPr>
              <a:t> 공통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</a:rPr>
              <a:t>2-2.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Image</a:t>
            </a:r>
            <a:r>
              <a:rPr lang="en-US" altLang="ko-KR" sz="1600">
                <a:latin typeface="+mn-ea"/>
                <a:cs typeface="굴림"/>
              </a:rPr>
              <a:t> </a:t>
            </a:r>
            <a:r>
              <a:rPr lang="en-US" altLang="ko-KR" sz="1600">
                <a:latin typeface="+mn-ea"/>
              </a:rPr>
              <a:t>Blog</a:t>
            </a:r>
            <a:r>
              <a:rPr lang="en-US" altLang="ko-KR" sz="1600">
                <a:latin typeface="+mn-ea"/>
                <a:cs typeface="굴림"/>
              </a:rPr>
              <a:t> </a:t>
            </a:r>
            <a:r>
              <a:rPr lang="ko-KR" altLang="en-US" sz="1600">
                <a:latin typeface="+mn-ea"/>
                <a:cs typeface="굴림"/>
              </a:rPr>
              <a:t>및 </a:t>
            </a:r>
            <a:r>
              <a:rPr lang="ko-KR" altLang="en-US" sz="1600">
                <a:latin typeface="+mn-ea"/>
              </a:rPr>
              <a:t>관리</a:t>
            </a:r>
            <a:r>
              <a:rPr lang="ko-KR" altLang="en-US" sz="1600">
                <a:latin typeface="+mn-ea"/>
                <a:cs typeface="굴림"/>
              </a:rPr>
              <a:t> 기능</a:t>
            </a:r>
            <a:r>
              <a:rPr lang="en-US" altLang="ko-KR" sz="1600">
                <a:latin typeface="+mn-ea"/>
                <a:cs typeface="굴림"/>
              </a:rPr>
              <a:t>(</a:t>
            </a:r>
            <a:r>
              <a:rPr lang="ko-KR" altLang="en-US" sz="1600">
                <a:latin typeface="+mn-ea"/>
              </a:rPr>
              <a:t>공통</a:t>
            </a:r>
            <a:r>
              <a:rPr lang="en-US" altLang="ko-KR" sz="1600">
                <a:latin typeface="+mn-ea"/>
                <a:cs typeface="굴림"/>
              </a:rPr>
              <a:t>,</a:t>
            </a:r>
            <a:r>
              <a:rPr lang="ko-KR" altLang="en-US" sz="1600">
                <a:latin typeface="+mn-ea"/>
                <a:cs typeface="굴림"/>
              </a:rPr>
              <a:t> 일부 확장 기능 가능</a:t>
            </a:r>
            <a:r>
              <a:rPr lang="en-US" altLang="ko-KR" sz="1600">
                <a:latin typeface="+mn-ea"/>
                <a:cs typeface="굴림"/>
              </a:rPr>
              <a:t>)</a:t>
            </a:r>
            <a:endParaRPr lang="en-US" altLang="ko-KR" sz="1600">
              <a:latin typeface="+mn-ea"/>
              <a:cs typeface="굴림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  <a:cs typeface="굴림"/>
              </a:rPr>
              <a:t>2-3.</a:t>
            </a:r>
            <a:r>
              <a:rPr lang="ko-KR" altLang="en-US" sz="1600">
                <a:latin typeface="+mn-ea"/>
                <a:cs typeface="굴림"/>
              </a:rPr>
              <a:t> 게시를 위한 </a:t>
            </a:r>
            <a:r>
              <a:rPr lang="en-US" sz="1600">
                <a:latin typeface="+mn-ea"/>
                <a:cs typeface="굴림"/>
              </a:rPr>
              <a:t>HTTP</a:t>
            </a:r>
            <a:r>
              <a:rPr lang="ko-KR" altLang="en-US" sz="1600">
                <a:latin typeface="+mn-ea"/>
                <a:cs typeface="굴림"/>
              </a:rPr>
              <a:t> </a:t>
            </a:r>
            <a:r>
              <a:rPr lang="en-US" altLang="ko-KR" sz="1600">
                <a:latin typeface="+mn-ea"/>
                <a:cs typeface="굴림"/>
              </a:rPr>
              <a:t>Restfull API </a:t>
            </a:r>
            <a:r>
              <a:rPr lang="ko-KR" altLang="en-US" sz="1600">
                <a:latin typeface="+mn-ea"/>
                <a:cs typeface="굴림"/>
              </a:rPr>
              <a:t>제공</a:t>
            </a:r>
            <a:r>
              <a:rPr lang="en-US" altLang="ko-KR" sz="1600">
                <a:latin typeface="+mn-ea"/>
                <a:cs typeface="굴림"/>
              </a:rPr>
              <a:t>(</a:t>
            </a:r>
            <a:r>
              <a:rPr lang="ko-KR" altLang="en-US" sz="1600">
                <a:latin typeface="+mn-ea"/>
                <a:cs typeface="굴림"/>
              </a:rPr>
              <a:t>공통</a:t>
            </a:r>
            <a:r>
              <a:rPr lang="en-US" altLang="ko-KR" sz="1600">
                <a:latin typeface="+mn-ea"/>
                <a:cs typeface="굴림"/>
              </a:rPr>
              <a:t>)</a:t>
            </a:r>
            <a:endParaRPr lang="en-US" altLang="ko-KR" sz="1600">
              <a:latin typeface="+mn-ea"/>
              <a:cs typeface="굴림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  <a:cs typeface="굴림"/>
              </a:rPr>
              <a:t>2-4.</a:t>
            </a:r>
            <a:r>
              <a:rPr lang="ko-KR" altLang="en-US" sz="1600">
                <a:latin typeface="+mn-ea"/>
                <a:cs typeface="굴림"/>
              </a:rPr>
              <a:t> </a:t>
            </a:r>
            <a:r>
              <a:rPr lang="en-US" altLang="ko-KR" sz="1600">
                <a:latin typeface="+mn-ea"/>
                <a:cs typeface="굴림"/>
              </a:rPr>
              <a:t>Image</a:t>
            </a:r>
            <a:r>
              <a:rPr lang="ko-KR" altLang="en-US" sz="1600">
                <a:latin typeface="+mn-ea"/>
                <a:cs typeface="굴림"/>
              </a:rPr>
              <a:t> 목록</a:t>
            </a:r>
            <a:r>
              <a:rPr lang="en-US" altLang="ko-KR" sz="1600">
                <a:latin typeface="+mn-ea"/>
                <a:cs typeface="굴림"/>
              </a:rPr>
              <a:t>,</a:t>
            </a:r>
            <a:r>
              <a:rPr lang="ko-KR" altLang="en-US" sz="1600">
                <a:latin typeface="+mn-ea"/>
                <a:cs typeface="굴림"/>
              </a:rPr>
              <a:t> 획득을 위한 </a:t>
            </a:r>
            <a:r>
              <a:rPr lang="en-US" altLang="ko-Kore-KR" sz="1600">
                <a:latin typeface="+mn-ea"/>
                <a:cs typeface="굴림"/>
              </a:rPr>
              <a:t>HTTP</a:t>
            </a:r>
            <a:r>
              <a:rPr lang="ko-KR" altLang="en-US" sz="1600">
                <a:latin typeface="+mn-ea"/>
                <a:cs typeface="굴림"/>
              </a:rPr>
              <a:t> </a:t>
            </a:r>
            <a:r>
              <a:rPr lang="en-US" altLang="ko-KR" sz="1600">
                <a:latin typeface="+mn-ea"/>
                <a:cs typeface="굴림"/>
              </a:rPr>
              <a:t>Restfull API </a:t>
            </a:r>
            <a:r>
              <a:rPr lang="ko-KR" altLang="en-US" sz="1600">
                <a:latin typeface="+mn-ea"/>
                <a:cs typeface="굴림"/>
              </a:rPr>
              <a:t>제공</a:t>
            </a:r>
            <a:r>
              <a:rPr lang="en-US" altLang="ko-KR" sz="1600">
                <a:latin typeface="+mn-ea"/>
                <a:cs typeface="굴림"/>
              </a:rPr>
              <a:t>(</a:t>
            </a:r>
            <a:r>
              <a:rPr lang="ko-KR" altLang="en-US" sz="1600">
                <a:latin typeface="+mn-ea"/>
                <a:cs typeface="굴림"/>
              </a:rPr>
              <a:t>신규 추가 필요</a:t>
            </a:r>
            <a:r>
              <a:rPr lang="en-US" altLang="ko-KR" sz="1600">
                <a:latin typeface="+mn-ea"/>
                <a:cs typeface="굴림"/>
              </a:rPr>
              <a:t>)</a:t>
            </a:r>
            <a:endParaRPr lang="en-US" altLang="ko-KR" sz="1600">
              <a:latin typeface="+mn-ea"/>
              <a:cs typeface="굴림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  <a:cs typeface="굴림"/>
              </a:rPr>
              <a:t>2-5.</a:t>
            </a:r>
            <a:r>
              <a:rPr lang="ko-KR" altLang="en-US" sz="1600">
                <a:latin typeface="+mn-ea"/>
                <a:cs typeface="굴림"/>
              </a:rPr>
              <a:t> 사용자 정보 확인을 위한 이메일 인증 서비스 제공</a:t>
            </a:r>
            <a:endParaRPr lang="ko-KR" altLang="en-US" sz="1600">
              <a:latin typeface="+mn-ea"/>
              <a:cs typeface="굴림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  <a:cs typeface="굴림"/>
              </a:rPr>
              <a:t>2-6.</a:t>
            </a:r>
            <a:r>
              <a:rPr lang="ko-KR" altLang="en-US" sz="1600">
                <a:latin typeface="+mn-ea"/>
                <a:cs typeface="굴림"/>
              </a:rPr>
              <a:t> 사용자들에게 이메일을 보내기 위한 플랫폼 기능 제공</a:t>
            </a:r>
            <a:endParaRPr lang="ko-KR" altLang="en-US" sz="1600">
              <a:latin typeface="+mn-ea"/>
              <a:cs typeface="굴림"/>
            </a:endParaRPr>
          </a:p>
          <a:p>
            <a:pPr marL="812165" lvl="1" indent="-342900"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600">
                <a:latin typeface="+mn-ea"/>
                <a:cs typeface="굴림"/>
              </a:rPr>
              <a:t>2-7.</a:t>
            </a:r>
            <a:r>
              <a:rPr lang="ko-KR" altLang="en-US" sz="1600">
                <a:latin typeface="+mn-ea"/>
                <a:cs typeface="굴림"/>
              </a:rPr>
              <a:t> 사진 관리 기능으로 삭제 기능 제공</a:t>
            </a:r>
            <a:endParaRPr lang="ko-KR" altLang="en-US" sz="1600">
              <a:latin typeface="+mn-ea"/>
              <a:cs typeface="굴림"/>
            </a:endParaRPr>
          </a:p>
          <a:p>
            <a:pPr marL="12065" indent="0"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endParaRPr lang="en-US" altLang="ko-KR" sz="1600">
              <a:latin typeface="+mn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>
                <a:latin typeface="Times New Roman"/>
                <a:cs typeface="Times New Roman"/>
              </a:rPr>
              <a:t>요구조건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4418733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469265" lvl="1" indent="0">
              <a:lnSpc>
                <a:spcPct val="150000"/>
              </a:lnSpc>
              <a:spcBef>
                <a:spcPts val="104"/>
              </a:spcBef>
              <a:buFontTx/>
              <a:buNone/>
              <a:tabLst>
                <a:tab pos="299720" algn="l"/>
              </a:tabLst>
              <a:defRPr/>
            </a:pPr>
            <a:endParaRPr lang="en-US" altLang="ko-KR" sz="1700">
              <a:latin typeface="+mn-ea"/>
              <a:cs typeface="굴림"/>
            </a:endParaRPr>
          </a:p>
          <a:p>
            <a:pPr marL="299085" indent="-287020">
              <a:lnSpc>
                <a:spcPct val="15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en-US" altLang="ko-KR" sz="1700" spc="-5">
                <a:solidFill>
                  <a:srgbClr val="558ed5"/>
                </a:solidFill>
                <a:latin typeface="+mn-ea"/>
                <a:cs typeface="맑은 고딕"/>
              </a:rPr>
              <a:t>3.</a:t>
            </a:r>
            <a:r>
              <a:rPr lang="ko-KR" altLang="en-US" sz="1700" spc="-5">
                <a:solidFill>
                  <a:srgbClr val="558ed5"/>
                </a:solidFill>
                <a:latin typeface="+mn-ea"/>
                <a:cs typeface="맑은 고딕"/>
              </a:rPr>
              <a:t> </a:t>
            </a:r>
            <a:r>
              <a:rPr lang="en-US" altLang="ko-Kore-KR" sz="1700" spc="-5">
                <a:solidFill>
                  <a:srgbClr val="558ed5"/>
                </a:solidFill>
                <a:latin typeface="+mn-ea"/>
                <a:cs typeface="맑은 고딕"/>
              </a:rPr>
              <a:t>Client System(Android, Native App</a:t>
            </a:r>
            <a:r>
              <a:rPr lang="en-US" altLang="ko-KR" sz="1700" spc="-5">
                <a:solidFill>
                  <a:srgbClr val="558ed5"/>
                </a:solidFill>
                <a:latin typeface="+mn-ea"/>
                <a:cs typeface="맑은 고딕"/>
              </a:rPr>
              <a:t>,</a:t>
            </a:r>
            <a:r>
              <a:rPr lang="ko-KR" altLang="en-US" sz="1700" spc="-5">
                <a:solidFill>
                  <a:srgbClr val="558ed5"/>
                </a:solidFill>
                <a:latin typeface="+mn-ea"/>
                <a:cs typeface="맑은 고딕"/>
              </a:rPr>
              <a:t> 개별 제안</a:t>
            </a:r>
            <a:r>
              <a:rPr lang="en-US" altLang="ko-KR" sz="170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17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812165" lvl="1" indent="-342900">
              <a:lnSpc>
                <a:spcPct val="150000"/>
              </a:lnSpc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700">
                <a:latin typeface="+mn-ea"/>
                <a:cs typeface="굴림"/>
              </a:rPr>
              <a:t>3.1.</a:t>
            </a:r>
            <a:r>
              <a:rPr lang="ko-KR" altLang="en-US" sz="1700">
                <a:latin typeface="+mn-ea"/>
                <a:cs typeface="굴림"/>
              </a:rPr>
              <a:t> </a:t>
            </a:r>
            <a:r>
              <a:rPr lang="en-US" altLang="ko-KR" sz="1700">
                <a:latin typeface="+mn-ea"/>
                <a:cs typeface="굴림"/>
              </a:rPr>
              <a:t>Image list view </a:t>
            </a:r>
            <a:r>
              <a:rPr lang="ko-KR" altLang="en-US" sz="1700">
                <a:latin typeface="+mn-ea"/>
                <a:cs typeface="굴림"/>
              </a:rPr>
              <a:t>기능</a:t>
            </a:r>
            <a:r>
              <a:rPr lang="en-US" altLang="ko-KR" sz="1700">
                <a:latin typeface="+mn-ea"/>
                <a:cs typeface="굴림"/>
              </a:rPr>
              <a:t>(</a:t>
            </a:r>
            <a:r>
              <a:rPr lang="ko-KR" altLang="en-US" sz="1700">
                <a:latin typeface="+mn-ea"/>
                <a:cs typeface="굴림"/>
              </a:rPr>
              <a:t>공통 기능</a:t>
            </a:r>
            <a:r>
              <a:rPr lang="en-US" altLang="ko-KR" sz="1700">
                <a:latin typeface="+mn-ea"/>
                <a:cs typeface="굴림"/>
              </a:rPr>
              <a:t>,</a:t>
            </a:r>
            <a:r>
              <a:rPr lang="ko-KR" altLang="en-US" sz="1700">
                <a:latin typeface="+mn-ea"/>
                <a:cs typeface="굴림"/>
              </a:rPr>
              <a:t> 개별 제안</a:t>
            </a:r>
            <a:r>
              <a:rPr lang="en-US" altLang="ko-KR" sz="1700">
                <a:latin typeface="+mn-ea"/>
                <a:cs typeface="굴림"/>
              </a:rPr>
              <a:t>)</a:t>
            </a:r>
            <a:endParaRPr lang="en-US" altLang="ko-KR" sz="1700">
              <a:latin typeface="+mn-ea"/>
              <a:cs typeface="굴림"/>
            </a:endParaRPr>
          </a:p>
          <a:p>
            <a:pPr marL="812165" lvl="1" indent="-342900">
              <a:lnSpc>
                <a:spcPct val="150000"/>
              </a:lnSpc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700">
                <a:latin typeface="+mn-ea"/>
                <a:cs typeface="굴림"/>
              </a:rPr>
              <a:t>3.2.</a:t>
            </a:r>
            <a:r>
              <a:rPr lang="ko-KR" altLang="en-US" sz="1700">
                <a:latin typeface="+mn-ea"/>
                <a:cs typeface="굴림"/>
              </a:rPr>
              <a:t> </a:t>
            </a:r>
            <a:r>
              <a:rPr lang="en-US" altLang="ko-KR" sz="1700">
                <a:latin typeface="+mn-ea"/>
                <a:cs typeface="굴림"/>
              </a:rPr>
              <a:t>Image</a:t>
            </a:r>
            <a:r>
              <a:rPr lang="ko-KR" altLang="en-US" sz="1700">
                <a:latin typeface="+mn-ea"/>
                <a:cs typeface="굴림"/>
              </a:rPr>
              <a:t> 목록</a:t>
            </a:r>
            <a:r>
              <a:rPr lang="en-US" altLang="ko-KR" sz="1700">
                <a:latin typeface="+mn-ea"/>
                <a:cs typeface="굴림"/>
              </a:rPr>
              <a:t>,</a:t>
            </a:r>
            <a:r>
              <a:rPr lang="ko-KR" altLang="en-US" sz="1700">
                <a:latin typeface="+mn-ea"/>
                <a:cs typeface="굴림"/>
              </a:rPr>
              <a:t> 획득을 위한 </a:t>
            </a:r>
            <a:r>
              <a:rPr lang="en-US" altLang="ko-Kore-KR" sz="1700">
                <a:latin typeface="+mn-ea"/>
                <a:cs typeface="굴림"/>
              </a:rPr>
              <a:t>HTTP</a:t>
            </a:r>
            <a:r>
              <a:rPr lang="ko-KR" altLang="en-US" sz="1700">
                <a:latin typeface="+mn-ea"/>
                <a:cs typeface="굴림"/>
              </a:rPr>
              <a:t> </a:t>
            </a:r>
            <a:r>
              <a:rPr lang="en-US" altLang="ko-KR" sz="1700">
                <a:latin typeface="+mn-ea"/>
                <a:cs typeface="굴림"/>
              </a:rPr>
              <a:t>Restfull API </a:t>
            </a:r>
            <a:r>
              <a:rPr lang="ko-KR" altLang="en-US" sz="1700">
                <a:latin typeface="+mn-ea"/>
                <a:cs typeface="굴림"/>
              </a:rPr>
              <a:t>사용</a:t>
            </a:r>
            <a:r>
              <a:rPr lang="en-US" altLang="ko-KR" sz="1700">
                <a:latin typeface="+mn-ea"/>
                <a:cs typeface="굴림"/>
              </a:rPr>
              <a:t>(</a:t>
            </a:r>
            <a:r>
              <a:rPr lang="ko-KR" altLang="en-US" sz="1700">
                <a:latin typeface="+mn-ea"/>
                <a:cs typeface="굴림"/>
              </a:rPr>
              <a:t>신규 추가 필요</a:t>
            </a:r>
            <a:r>
              <a:rPr lang="en-US" altLang="ko-KR" sz="1700">
                <a:latin typeface="+mn-ea"/>
                <a:cs typeface="굴림"/>
              </a:rPr>
              <a:t>)</a:t>
            </a:r>
            <a:endParaRPr lang="en-US" altLang="ko-KR" sz="1700">
              <a:latin typeface="+mn-ea"/>
              <a:cs typeface="굴림"/>
            </a:endParaRPr>
          </a:p>
          <a:p>
            <a:pPr marL="812165" lvl="1" indent="-342900">
              <a:lnSpc>
                <a:spcPct val="150000"/>
              </a:lnSpc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700">
                <a:latin typeface="+mn-ea"/>
                <a:cs typeface="굴림"/>
              </a:rPr>
              <a:t>3.3.</a:t>
            </a:r>
            <a:r>
              <a:rPr lang="ko-KR" altLang="en-US" sz="1700">
                <a:latin typeface="+mn-ea"/>
                <a:cs typeface="굴림"/>
              </a:rPr>
              <a:t> 공통기능 및 추가기능을 활용한 사용자 시나리오 및 </a:t>
            </a:r>
            <a:r>
              <a:rPr lang="en-US" altLang="ko-KR" sz="1700">
                <a:latin typeface="+mn-ea"/>
                <a:cs typeface="굴림"/>
              </a:rPr>
              <a:t>UI </a:t>
            </a:r>
            <a:r>
              <a:rPr lang="ko-KR" altLang="en-US" sz="1700">
                <a:latin typeface="+mn-ea"/>
                <a:cs typeface="굴림"/>
              </a:rPr>
              <a:t>제공</a:t>
            </a:r>
            <a:r>
              <a:rPr lang="en-US" altLang="ko-KR" sz="1700">
                <a:latin typeface="+mn-ea"/>
                <a:cs typeface="굴림"/>
              </a:rPr>
              <a:t> (</a:t>
            </a:r>
            <a:r>
              <a:rPr lang="ko-KR" altLang="en-US" sz="1700">
                <a:latin typeface="+mn-ea"/>
                <a:cs typeface="굴림"/>
              </a:rPr>
              <a:t>신규 추가 필요</a:t>
            </a:r>
            <a:r>
              <a:rPr lang="en-US" altLang="ko-KR" sz="1700">
                <a:latin typeface="+mn-ea"/>
                <a:cs typeface="굴림"/>
              </a:rPr>
              <a:t>)</a:t>
            </a:r>
            <a:endParaRPr lang="en-US" altLang="ko-KR" sz="1700">
              <a:latin typeface="+mn-ea"/>
              <a:cs typeface="굴림"/>
            </a:endParaRPr>
          </a:p>
          <a:p>
            <a:pPr marL="812165" lvl="1" indent="-342900">
              <a:lnSpc>
                <a:spcPct val="150000"/>
              </a:lnSpc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700">
                <a:latin typeface="+mn-ea"/>
                <a:cs typeface="굴림"/>
              </a:rPr>
              <a:t>3-4.</a:t>
            </a:r>
            <a:r>
              <a:rPr lang="ko-KR" altLang="en-US" sz="1700">
                <a:latin typeface="+mn-ea"/>
                <a:cs typeface="굴림"/>
              </a:rPr>
              <a:t> 이메일 인증을 위한 </a:t>
            </a:r>
            <a:r>
              <a:rPr lang="en-US" altLang="ko-KR" sz="1700">
                <a:latin typeface="+mn-ea"/>
                <a:cs typeface="굴림"/>
              </a:rPr>
              <a:t>UI</a:t>
            </a:r>
            <a:r>
              <a:rPr lang="ko-KR" altLang="en-US" sz="1700">
                <a:latin typeface="+mn-ea"/>
                <a:cs typeface="굴림"/>
              </a:rPr>
              <a:t> 제공</a:t>
            </a:r>
            <a:endParaRPr lang="ko-KR" altLang="en-US" sz="1700">
              <a:latin typeface="+mn-ea"/>
              <a:cs typeface="굴림"/>
            </a:endParaRPr>
          </a:p>
          <a:p>
            <a:pPr marL="812165" lvl="1" indent="-342900">
              <a:lnSpc>
                <a:spcPct val="150000"/>
              </a:lnSpc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700">
                <a:latin typeface="+mn-ea"/>
                <a:cs typeface="굴림"/>
              </a:rPr>
              <a:t>3-5.</a:t>
            </a:r>
            <a:r>
              <a:rPr lang="ko-KR" altLang="en-US" sz="1700">
                <a:latin typeface="+mn-ea"/>
                <a:cs typeface="굴림"/>
              </a:rPr>
              <a:t> 헬멧 착용 여부를 조회하기 위한 </a:t>
            </a:r>
            <a:r>
              <a:rPr lang="en-US" altLang="ko-KR" sz="1700">
                <a:latin typeface="+mn-ea"/>
                <a:cs typeface="굴림"/>
              </a:rPr>
              <a:t>UI</a:t>
            </a:r>
            <a:r>
              <a:rPr lang="ko-KR" altLang="en-US" sz="1700">
                <a:latin typeface="+mn-ea"/>
                <a:cs typeface="굴림"/>
              </a:rPr>
              <a:t> 제공</a:t>
            </a:r>
            <a:endParaRPr lang="ko-KR" altLang="en-US" sz="1700">
              <a:latin typeface="+mn-ea"/>
              <a:cs typeface="굴림"/>
            </a:endParaRPr>
          </a:p>
          <a:p>
            <a:pPr marL="812165" lvl="1" indent="-342900">
              <a:lnSpc>
                <a:spcPct val="150000"/>
              </a:lnSpc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700">
                <a:latin typeface="+mn-ea"/>
                <a:cs typeface="굴림"/>
              </a:rPr>
              <a:t>3-6.</a:t>
            </a:r>
            <a:r>
              <a:rPr lang="ko-KR" altLang="en-US" sz="1700">
                <a:latin typeface="+mn-ea"/>
                <a:cs typeface="굴림"/>
              </a:rPr>
              <a:t> 이미지 숨기기 버튼을 이용해 화면에 나타난 이미지 숨기기 기능 제공</a:t>
            </a:r>
            <a:endParaRPr lang="ko-KR" altLang="en-US" sz="1700">
              <a:latin typeface="+mn-ea"/>
              <a:cs typeface="굴림"/>
            </a:endParaRPr>
          </a:p>
          <a:p>
            <a:pPr marL="812165" lvl="1" indent="-342900">
              <a:lnSpc>
                <a:spcPct val="150000"/>
              </a:lnSpc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700">
                <a:latin typeface="+mn-ea"/>
                <a:cs typeface="굴림"/>
              </a:rPr>
              <a:t>3-7.</a:t>
            </a:r>
            <a:r>
              <a:rPr lang="ko-KR" altLang="en-US" sz="1700">
                <a:latin typeface="+mn-ea"/>
                <a:cs typeface="굴림"/>
              </a:rPr>
              <a:t> 이미지 보이기 버튼을 사용해 숨겼던 이미지 다시 노출하는 기능 제공</a:t>
            </a:r>
            <a:endParaRPr lang="ko-KR" altLang="en-US" sz="1700">
              <a:latin typeface="+mn-ea"/>
              <a:cs typeface="굴림"/>
            </a:endParaRPr>
          </a:p>
          <a:p>
            <a:pPr marL="812165" lvl="1" indent="-342900">
              <a:lnSpc>
                <a:spcPct val="150000"/>
              </a:lnSpc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700">
                <a:latin typeface="+mn-ea"/>
                <a:cs typeface="굴림"/>
              </a:rPr>
              <a:t>3-8.</a:t>
            </a:r>
            <a:r>
              <a:rPr lang="ko-KR" altLang="en-US" sz="1700">
                <a:latin typeface="+mn-ea"/>
                <a:cs typeface="굴림"/>
              </a:rPr>
              <a:t> 새로운 이미지 게시 버튼을 사용하여 사용자가 이미지 업로드 가능</a:t>
            </a:r>
            <a:endParaRPr lang="ko-KR" altLang="en-US" sz="1700">
              <a:latin typeface="+mn-ea"/>
              <a:cs typeface="굴림"/>
            </a:endParaRPr>
          </a:p>
          <a:p>
            <a:pPr marL="812165" lvl="1" indent="-342900">
              <a:lnSpc>
                <a:spcPct val="150000"/>
              </a:lnSpc>
              <a:spcBef>
                <a:spcPts val="104"/>
              </a:spcBef>
              <a:buFontTx/>
              <a:buChar char="-"/>
              <a:tabLst>
                <a:tab pos="299720" algn="l"/>
              </a:tabLst>
              <a:defRPr/>
            </a:pPr>
            <a:r>
              <a:rPr lang="en-US" altLang="ko-KR" sz="1700">
                <a:latin typeface="+mn-ea"/>
                <a:cs typeface="굴림"/>
              </a:rPr>
              <a:t>3-9.</a:t>
            </a:r>
            <a:r>
              <a:rPr lang="ko-KR" altLang="en-US" sz="1700">
                <a:latin typeface="+mn-ea"/>
                <a:cs typeface="굴림"/>
              </a:rPr>
              <a:t> 이미지 삭제 버튼을 눌러 </a:t>
            </a:r>
            <a:r>
              <a:rPr lang="en-US" altLang="ko-KR" sz="1700">
                <a:latin typeface="+mn-ea"/>
                <a:cs typeface="굴림"/>
              </a:rPr>
              <a:t>Title</a:t>
            </a:r>
            <a:r>
              <a:rPr lang="ko-KR" altLang="en-US" sz="1700">
                <a:latin typeface="+mn-ea"/>
                <a:cs typeface="굴림"/>
              </a:rPr>
              <a:t> 컬럼 기반으로 매칭되는 이미지 제거 기능 제공</a:t>
            </a:r>
            <a:endParaRPr lang="ko-KR" altLang="en-US" sz="1700">
              <a:latin typeface="+mn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>
                <a:latin typeface="Times New Roman"/>
                <a:cs typeface="Times New Roman"/>
              </a:rPr>
              <a:t>시스템 구성도 </a:t>
            </a:r>
            <a:r>
              <a:rPr lang="en-US" altLang="ko-KR" i="1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z="2000" spc="-5">
                <a:solidFill>
                  <a:srgbClr val="558ed5"/>
                </a:solidFill>
                <a:latin typeface="+mn-ea"/>
                <a:cs typeface="맑은 고딕"/>
              </a:rPr>
              <a:t>시스템 구성도</a:t>
            </a:r>
            <a:endParaRPr sz="2000">
              <a:latin typeface="+mn-ea"/>
              <a:cs typeface="맑은 고딕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pic>
        <p:nvPicPr>
          <p:cNvPr id="67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68" name="모서리가 둥근 직사각형 35"/>
          <p:cNvSpPr/>
          <p:nvPr/>
        </p:nvSpPr>
        <p:spPr>
          <a:xfrm>
            <a:off x="3942441" y="2666999"/>
            <a:ext cx="2151817" cy="2694749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1100"/>
          </a:p>
        </p:txBody>
      </p:sp>
      <p:sp>
        <p:nvSpPr>
          <p:cNvPr id="69" name="모서리가 둥근 직사각형 36"/>
          <p:cNvSpPr/>
          <p:nvPr/>
        </p:nvSpPr>
        <p:spPr>
          <a:xfrm>
            <a:off x="1941282" y="2667051"/>
            <a:ext cx="1543959" cy="2694749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sz="1100"/>
          </a:p>
        </p:txBody>
      </p:sp>
      <p:pic>
        <p:nvPicPr>
          <p:cNvPr id="70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024539" y="4785497"/>
            <a:ext cx="1280543" cy="624703"/>
          </a:xfrm>
          <a:prstGeom prst="rect">
            <a:avLst/>
          </a:prstGeom>
          <a:noFill/>
        </p:spPr>
      </p:pic>
      <p:pic>
        <p:nvPicPr>
          <p:cNvPr id="71" name="Picture 12" descr="D:\Daum_Cloud\DaumCloud\20131220_스마트 협업테이블\01. Images\DL380G7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067951" y="4720803"/>
            <a:ext cx="1280543" cy="624703"/>
          </a:xfrm>
          <a:prstGeom prst="rect">
            <a:avLst/>
          </a:prstGeom>
          <a:noFill/>
        </p:spPr>
      </p:pic>
      <p:pic>
        <p:nvPicPr>
          <p:cNvPr id="72" name="그림 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3" name="그림 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74" name="그림 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sp>
        <p:nvSpPr>
          <p:cNvPr id="75" name="모서리가 둥근 직사각형 23"/>
          <p:cNvSpPr/>
          <p:nvPr/>
        </p:nvSpPr>
        <p:spPr>
          <a:xfrm>
            <a:off x="2061309" y="3192267"/>
            <a:ext cx="1257632" cy="52985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1100"/>
              <a:t>Change Detection</a:t>
            </a:r>
            <a:endParaRPr kumimoji="1" lang="ko-Kore-KR" altLang="en-US" sz="1100"/>
          </a:p>
        </p:txBody>
      </p:sp>
      <p:sp>
        <p:nvSpPr>
          <p:cNvPr id="76" name="모서리가 둥근 직사각형 24"/>
          <p:cNvSpPr/>
          <p:nvPr/>
        </p:nvSpPr>
        <p:spPr>
          <a:xfrm>
            <a:off x="4031778" y="3395570"/>
            <a:ext cx="1368449" cy="78557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1100"/>
              <a:t>Intruder Detection</a:t>
            </a:r>
            <a:endParaRPr kumimoji="1" lang="en-US" altLang="ko-Kore-KR" sz="1100"/>
          </a:p>
          <a:p>
            <a:pPr algn="ctr">
              <a:defRPr/>
            </a:pPr>
            <a:r>
              <a:rPr kumimoji="1" lang="en-US" altLang="ko-Kore-KR" sz="1100"/>
              <a:t>(Django blog)</a:t>
            </a:r>
            <a:endParaRPr kumimoji="1" lang="ko-Kore-KR" altLang="en-US" sz="1100"/>
          </a:p>
        </p:txBody>
      </p:sp>
      <p:pic>
        <p:nvPicPr>
          <p:cNvPr id="77" name="Picture 13" descr="D:\Daum_Cloud\DaumCloud\20131220_스마트 협업테이블\01. Images\Database_3.png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5497006" y="4181145"/>
            <a:ext cx="594672" cy="672709"/>
          </a:xfrm>
          <a:prstGeom prst="rect">
            <a:avLst/>
          </a:prstGeom>
          <a:noFill/>
        </p:spPr>
      </p:pic>
      <p:pic>
        <p:nvPicPr>
          <p:cNvPr id="78" name="그림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79" name="직선 화살표 연결선 28"/>
          <p:cNvCxnSpPr>
            <a:stCxn id="72" idx="3"/>
            <a:endCxn id="70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31"/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ore-KR" sz="1200"/>
              <a:t>RTSP</a:t>
            </a:r>
            <a:endParaRPr kumimoji="1" lang="ko-Kore-KR" altLang="en-US" sz="1200"/>
          </a:p>
        </p:txBody>
      </p:sp>
      <p:cxnSp>
        <p:nvCxnSpPr>
          <p:cNvPr id="81" name="꺾인 연결선[E] 33"/>
          <p:cNvCxnSpPr>
            <a:stCxn id="75" idx="0"/>
            <a:endCxn id="74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41"/>
          <p:cNvCxnSpPr>
            <a:stCxn id="73" idx="3"/>
            <a:endCxn id="77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4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84" name="그림 48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85" name="그림 4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86" name="그림 5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87" name="꺾인 연결선[E] 51"/>
          <p:cNvCxnSpPr>
            <a:stCxn id="74" idx="3"/>
            <a:endCxn id="85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54"/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ore-KR" sz="1200"/>
              <a:t>HTTP/Restful</a:t>
            </a:r>
            <a:r>
              <a:rPr kumimoji="1" lang="ko-KR" altLang="en-US" sz="1200"/>
              <a:t> </a:t>
            </a:r>
            <a:r>
              <a:rPr kumimoji="1" lang="en-US" altLang="ko-KR" sz="1200"/>
              <a:t>API</a:t>
            </a:r>
            <a:endParaRPr kumimoji="1" lang="ko-Kore-KR" altLang="en-US" sz="1200"/>
          </a:p>
        </p:txBody>
      </p:sp>
      <p:sp>
        <p:nvSpPr>
          <p:cNvPr id="89" name="TextBox 55"/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ore-KR" sz="1200"/>
              <a:t>HTTP</a:t>
            </a:r>
            <a:endParaRPr kumimoji="1" lang="ko-Kore-KR" altLang="en-US" sz="1200"/>
          </a:p>
        </p:txBody>
      </p:sp>
      <p:cxnSp>
        <p:nvCxnSpPr>
          <p:cNvPr id="90" name="직선 화살표 연결선 56"/>
          <p:cNvCxnSpPr>
            <a:stCxn id="76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9"/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ore-KR" sz="1200"/>
              <a:t>HTTP</a:t>
            </a:r>
            <a:endParaRPr kumimoji="1" lang="ko-Kore-KR" altLang="en-US" sz="1200"/>
          </a:p>
        </p:txBody>
      </p:sp>
      <p:sp>
        <p:nvSpPr>
          <p:cNvPr id="92" name="모서리가 둥근 직사각형 64"/>
          <p:cNvSpPr/>
          <p:nvPr/>
        </p:nvSpPr>
        <p:spPr>
          <a:xfrm>
            <a:off x="4253616" y="4054333"/>
            <a:ext cx="940262" cy="212867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1000"/>
              <a:t> Image blog</a:t>
            </a:r>
            <a:endParaRPr kumimoji="1" lang="ko-Kore-KR" altLang="en-US" sz="1000"/>
          </a:p>
        </p:txBody>
      </p:sp>
      <p:sp>
        <p:nvSpPr>
          <p:cNvPr id="93" name="모서리가 둥근 직사각형 65"/>
          <p:cNvSpPr/>
          <p:nvPr/>
        </p:nvSpPr>
        <p:spPr>
          <a:xfrm>
            <a:off x="4031778" y="3402836"/>
            <a:ext cx="692622" cy="212867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ko-Kore-KR" sz="1000"/>
              <a:t> REST API</a:t>
            </a:r>
            <a:endParaRPr kumimoji="1" lang="ko-Kore-KR" altLang="en-US" sz="1000"/>
          </a:p>
        </p:txBody>
      </p:sp>
      <p:sp>
        <p:nvSpPr>
          <p:cNvPr id="94" name="TextBox 32"/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ore-KR" sz="1200"/>
              <a:t>PORT:8000</a:t>
            </a:r>
            <a:endParaRPr kumimoji="1" lang="ko-Kore-KR" altLang="en-US" sz="1200"/>
          </a:p>
        </p:txBody>
      </p:sp>
      <p:sp>
        <p:nvSpPr>
          <p:cNvPr id="95" name="TextBox 34"/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ore-KR" sz="1200"/>
              <a:t>PORT:8080</a:t>
            </a:r>
            <a:endParaRPr kumimoji="1" lang="ko-Kore-KR" altLang="en-US" sz="1200"/>
          </a:p>
        </p:txBody>
      </p:sp>
      <p:sp>
        <p:nvSpPr>
          <p:cNvPr id="96" name="TextBox 37"/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ore-KR" sz="1200"/>
              <a:t>&lt;EDGE SYSTEM&gt;</a:t>
            </a:r>
            <a:endParaRPr kumimoji="1" lang="ko-Kore-KR" altLang="en-US" sz="1200"/>
          </a:p>
        </p:txBody>
      </p:sp>
      <p:sp>
        <p:nvSpPr>
          <p:cNvPr id="97" name="TextBox 38"/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ore-KR" sz="1200"/>
              <a:t>&lt;CLIENT&gt;</a:t>
            </a:r>
            <a:endParaRPr kumimoji="1" lang="ko-Kore-KR" altLang="en-US" sz="1200"/>
          </a:p>
        </p:txBody>
      </p:sp>
      <p:pic>
        <p:nvPicPr>
          <p:cNvPr id="98" name="그림 9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cxnSp>
        <p:nvCxnSpPr>
          <p:cNvPr id="99" name="직선 화살표 연결선 11"/>
          <p:cNvCxnSpPr>
            <a:endCxn id="70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14"/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ore-KR" sz="1200"/>
              <a:t> USB</a:t>
            </a:r>
            <a:endParaRPr kumimoji="1" lang="ko-Kore-KR" altLang="en-US" sz="1200"/>
          </a:p>
        </p:txBody>
      </p:sp>
      <p:pic>
        <p:nvPicPr>
          <p:cNvPr id="101" name="그림 15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102" name="그림 5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03" name="그림 16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04" name="그림 17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05" name="TextBox 18"/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ore-KR" sz="1200"/>
              <a:t>&lt;SERVICE SYSTEM&gt;</a:t>
            </a:r>
            <a:endParaRPr kumimoji="1" lang="ko-Kore-KR" altLang="en-US" sz="1200"/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2209800" y="3664033"/>
            <a:ext cx="914400" cy="603166"/>
          </a:xfrm>
          <a:prstGeom prst="rect">
            <a:avLst/>
          </a:prstGeom>
        </p:spPr>
      </p:pic>
      <p:pic>
        <p:nvPicPr>
          <p:cNvPr id="107" name="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5562600" y="4887518"/>
            <a:ext cx="603625" cy="370282"/>
          </a:xfrm>
          <a:prstGeom prst="rect">
            <a:avLst/>
          </a:prstGeom>
        </p:spPr>
      </p:pic>
      <p:cxnSp>
        <p:nvCxnSpPr>
          <p:cNvPr id="108" name="꺾인 연결선[E] 41"/>
          <p:cNvCxnSpPr>
            <a:stCxn id="73" idx="3"/>
            <a:endCxn id="107" idx="1"/>
          </p:cNvCxnSpPr>
          <p:nvPr/>
        </p:nvCxnSpPr>
        <p:spPr>
          <a:xfrm>
            <a:off x="5124237" y="4517500"/>
            <a:ext cx="438363" cy="55515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7391400" y="4191000"/>
            <a:ext cx="938488" cy="290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>
                <a:latin typeface="Times New Roman"/>
                <a:cs typeface="Times New Roman"/>
              </a:rPr>
              <a:t>목적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040" y="914400"/>
            <a:ext cx="9103360" cy="543877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065" indent="0">
              <a:lnSpc>
                <a:spcPct val="95000"/>
              </a:lnSpc>
              <a:spcBef>
                <a:spcPts val="104"/>
              </a:spcBef>
              <a:buFont typeface="Wingdings"/>
              <a:buNone/>
              <a:tabLst>
                <a:tab pos="299720" algn="l"/>
              </a:tabLst>
              <a:defRPr/>
            </a:pPr>
            <a:endParaRPr lang="ko-KR" altLang="en-US" sz="1800">
              <a:latin typeface="+mn-ea"/>
              <a:cs typeface="굴림"/>
            </a:endParaRPr>
          </a:p>
          <a:p>
            <a:pPr marL="299085" indent="-287020">
              <a:lnSpc>
                <a:spcPct val="95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>
                <a:solidFill>
                  <a:schemeClr val="accent1"/>
                </a:solidFill>
                <a:latin typeface="+mn-ea"/>
                <a:cs typeface="굴림"/>
              </a:rPr>
              <a:t>안전사고 예방 및 공사 현장 모니터링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객체 검출 및 안전모 착용 여부 감지를 통해 공사 현장의 사고를 사전에 예방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작업 현장의 위험 요소를 자동 감지하여 관리자와 작업자 모두에게 즉각적인 피드백 제공</a:t>
            </a:r>
            <a:endParaRPr lang="ko-KR" altLang="en-US">
              <a:latin typeface="+mn-ea"/>
              <a:cs typeface="굴림"/>
            </a:endParaRPr>
          </a:p>
          <a:p>
            <a:pPr marL="299085" indent="-287020">
              <a:lnSpc>
                <a:spcPct val="95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pc="-5">
                <a:solidFill>
                  <a:srgbClr val="558ed5"/>
                </a:solidFill>
                <a:latin typeface="+mn-ea"/>
                <a:cs typeface="맑은 고딕"/>
              </a:rPr>
              <a:t>체계적인 데이터 관리 및 서비스 </a:t>
            </a:r>
            <a:r>
              <a:rPr lang="ko-KR" altLang="en-US" spc="-5">
                <a:solidFill>
                  <a:schemeClr val="accent1"/>
                </a:solidFill>
                <a:latin typeface="+mn-ea"/>
                <a:cs typeface="맑은 고딕"/>
              </a:rPr>
              <a:t>제</a:t>
            </a:r>
            <a:r>
              <a:rPr lang="ko-KR" altLang="en-US">
                <a:solidFill>
                  <a:schemeClr val="accent1"/>
                </a:solidFill>
                <a:latin typeface="+mn-ea"/>
                <a:cs typeface="굴림"/>
              </a:rPr>
              <a:t>공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사용자 정보 확인과 이메일 인증 서비스로 시스템의 보안을 강화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이미지 업로드 및 관리 기능을 제공해 데이터의 체계적이고 효율적인 관리를 지원</a:t>
            </a:r>
            <a:endParaRPr lang="ko-KR" altLang="en-US">
              <a:latin typeface="+mn-ea"/>
              <a:cs typeface="굴림"/>
            </a:endParaRPr>
          </a:p>
          <a:p>
            <a:pPr marL="299085" indent="-287020">
              <a:lnSpc>
                <a:spcPct val="95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>
                <a:solidFill>
                  <a:schemeClr val="accent1"/>
                </a:solidFill>
                <a:latin typeface="+mn-ea"/>
                <a:cs typeface="굴림"/>
              </a:rPr>
              <a:t>사용자 중심의 시스템 및 </a:t>
            </a:r>
            <a:r>
              <a:rPr lang="en-US" altLang="ko-KR">
                <a:solidFill>
                  <a:schemeClr val="accent1"/>
                </a:solidFill>
                <a:latin typeface="+mn-ea"/>
                <a:cs typeface="굴림"/>
              </a:rPr>
              <a:t>UI</a:t>
            </a:r>
            <a:r>
              <a:rPr lang="ko-KR" altLang="en-US">
                <a:solidFill>
                  <a:schemeClr val="accent1"/>
                </a:solidFill>
                <a:latin typeface="+mn-ea"/>
                <a:cs typeface="굴림"/>
              </a:rPr>
              <a:t> 구축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클라이언트 시스템을 통해 작업자가 헬멧 착용 여부 확인, 이미지 숨기기/보이기와 같은 직관적 기능을 사용할 수 있도록 UI 제공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사용자 편의성을 높이기 위한 추가 기능(이미지 삭제 및 게시) 도입</a:t>
            </a:r>
            <a:endParaRPr lang="ko-KR" altLang="en-US">
              <a:latin typeface="+mn-ea"/>
              <a:cs typeface="굴림"/>
            </a:endParaRPr>
          </a:p>
          <a:p>
            <a:pPr marL="299085" indent="-287020">
              <a:lnSpc>
                <a:spcPct val="95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pc="-5">
                <a:solidFill>
                  <a:srgbClr val="558ed5"/>
                </a:solidFill>
                <a:latin typeface="+mn-ea"/>
                <a:cs typeface="맑은 고딕"/>
              </a:rPr>
              <a:t>확장 가능한 플랫폼 구축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HTTP Restful API를 통해 시스템 확장 및 타 서비스와의 연동이 가능하도록 설계</a:t>
            </a:r>
            <a:endParaRPr lang="ko-KR" altLang="en-US">
              <a:latin typeface="+mn-ea"/>
              <a:cs typeface="굴림"/>
            </a:endParaRPr>
          </a:p>
          <a:p>
            <a:pPr marL="403225" lvl="1" indent="0">
              <a:lnSpc>
                <a:spcPct val="95000"/>
              </a:lnSpc>
              <a:spcBef>
                <a:spcPts val="1440"/>
              </a:spcBef>
              <a:buNone/>
              <a:tabLst>
                <a:tab pos="690880" algn="l"/>
                <a:tab pos="691515" algn="l"/>
              </a:tabLst>
              <a:defRPr/>
            </a:pPr>
            <a:endParaRPr>
              <a:latin typeface="+mn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2000"/>
              <a:t>필요성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342658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299085" indent="-287020">
              <a:lnSpc>
                <a:spcPct val="95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pc="-5">
                <a:solidFill>
                  <a:srgbClr val="558ed5"/>
                </a:solidFill>
                <a:latin typeface="+mn-ea"/>
                <a:cs typeface="맑은 고딕"/>
              </a:rPr>
              <a:t>작업 현장 안전 문제 해결</a:t>
            </a:r>
            <a:endParaRPr lang="ko-KR" altLang="en-US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작업 현장 안전 문제 해결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안전모 미착용과 같은 기본 안전 수칙 위반을 자동 감지해 사고 위험 감소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작업자와 관리자 모두에게 안전 문제를 빠르게 인식하고 대응할 수 있도록 지원</a:t>
            </a:r>
            <a:endParaRPr lang="ko-KR" altLang="en-US">
              <a:latin typeface="+mn-ea"/>
              <a:cs typeface="굴림"/>
            </a:endParaRPr>
          </a:p>
          <a:p>
            <a:pPr marL="299085" indent="-287020">
              <a:lnSpc>
                <a:spcPct val="95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pc="-5">
                <a:solidFill>
                  <a:srgbClr val="558ed5"/>
                </a:solidFill>
                <a:latin typeface="+mn-ea"/>
                <a:cs typeface="맑은 고딕"/>
              </a:rPr>
              <a:t>효율적인 작업자 관리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관리자가 작업자의 안전 상태를 실시간 모니터링하고 필요한 조치를 즉각적으로 취할 수 있게 함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자동화된 데이터 관리 기능으로 작업 현장 효율성 증대</a:t>
            </a:r>
            <a:endParaRPr lang="ko-KR" altLang="en-US">
              <a:latin typeface="+mn-ea"/>
              <a:cs typeface="굴림"/>
            </a:endParaRPr>
          </a:p>
          <a:p>
            <a:pPr marL="299085" indent="-287020">
              <a:lnSpc>
                <a:spcPct val="95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pc="-5">
                <a:solidFill>
                  <a:srgbClr val="558ed5"/>
                </a:solidFill>
                <a:latin typeface="+mn-ea"/>
                <a:cs typeface="맑은 고딕"/>
              </a:rPr>
              <a:t>안전 규정 준수 및 의식 강화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작업자의 안전 의식을 높이기 위해 헬멧 착용 감지 및 UI 알림 제공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안전 규정 준수를 시스템화하여 안전한 작업 환경과 안전 문화 조성을 지원</a:t>
            </a:r>
            <a:endParaRPr lang="ko-KR" altLang="en-US">
              <a:latin typeface="+mn-ea"/>
              <a:cs typeface="굴림"/>
            </a:endParaRPr>
          </a:p>
          <a:p>
            <a:pPr marL="299085" indent="-287020">
              <a:lnSpc>
                <a:spcPct val="95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r>
              <a:rPr lang="ko-KR" altLang="en-US" spc="-5">
                <a:solidFill>
                  <a:srgbClr val="558ed5"/>
                </a:solidFill>
                <a:latin typeface="+mn-ea"/>
                <a:cs typeface="맑은 고딕"/>
              </a:rPr>
              <a:t>데이터 및 시스템의 신뢰성 확보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이메일 인증 및 보안 기능을 통해 사용자 정보의 신뢰성 강화</a:t>
            </a:r>
            <a:endParaRPr lang="ko-KR" altLang="en-US">
              <a:latin typeface="+mn-ea"/>
              <a:cs typeface="굴림"/>
            </a:endParaRPr>
          </a:p>
          <a:p>
            <a:pPr marL="690880" lvl="1" indent="-287655">
              <a:lnSpc>
                <a:spcPct val="95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>
                <a:latin typeface="+mn-ea"/>
                <a:cs typeface="굴림"/>
              </a:rPr>
              <a:t>체계적인 이미지 데이터 관리로 오류를 최소화하고 시스템 신뢰도를 높임</a:t>
            </a:r>
            <a:endParaRPr>
              <a:latin typeface="+mn-ea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0"/>
          </p:nvPr>
        </p:nvSpPr>
        <p:spPr>
          <a:xfrm>
            <a:off x="574040" y="288357"/>
            <a:ext cx="6817360" cy="321242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spcBef>
                <a:spcPts val="104"/>
              </a:spcBef>
              <a:defRPr/>
            </a:pPr>
            <a:r>
              <a:rPr lang="ko-KR" altLang="en-US" sz="2000"/>
              <a:t>기능 </a:t>
            </a:r>
            <a:r>
              <a:rPr lang="en-US" altLang="ko-KR" sz="2000"/>
              <a:t>-</a:t>
            </a:r>
            <a:r>
              <a:rPr lang="ko-KR" altLang="en-US" sz="2000"/>
              <a:t> </a:t>
            </a:r>
            <a:r>
              <a:rPr lang="ko-KR" altLang="en-US" sz="2000">
                <a:solidFill>
                  <a:schemeClr val="accent1"/>
                </a:solidFill>
              </a:rPr>
              <a:t>조건대비표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6247" y="609600"/>
          <a:ext cx="8993505" cy="612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3964305"/>
                <a:gridCol w="457200"/>
                <a:gridCol w="457200"/>
                <a:gridCol w="3124200"/>
              </a:tblGrid>
              <a:tr h="33356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시스템 구분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세부기능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구현 여부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대체 여부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소스 파일명 </a:t>
                      </a:r>
                      <a:endParaRPr lang="ko-KR" altLang="en-US" sz="1000"/>
                    </a:p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함수 또는 </a:t>
                      </a:r>
                      <a:r>
                        <a:rPr lang="en-US" altLang="ko-KR" sz="1000"/>
                        <a:t>class</a:t>
                      </a:r>
                      <a:r>
                        <a:rPr lang="ko-KR" altLang="en-US" sz="1000"/>
                        <a:t>명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205273">
                <a:tc rowSpan="5"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" altLang="ko-KR" sz="1000"/>
                        <a:t>1. Edge System(Python </a:t>
                      </a:r>
                      <a:r>
                        <a:rPr lang="ko-KR" altLang="en-US" sz="1000"/>
                        <a:t>기반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" altLang="ko-KR" sz="1000"/>
                        <a:t>1-1. YoloV5 pretrained model </a:t>
                      </a:r>
                      <a:r>
                        <a:rPr lang="ko-KR" altLang="en-US" sz="1000"/>
                        <a:t>사용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</a:t>
                      </a:r>
                      <a:r>
                        <a:rPr lang="en-US" altLang="ko-KR" sz="1000" b="1"/>
                        <a:t>)</a:t>
                      </a:r>
                      <a:endParaRPr lang="ko-KR" altLang="en-US" sz="1000" b="1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>
                        <a:solidFill>
                          <a:srgbClr val="ff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>
                        <a:solidFill>
                          <a:srgbClr val="ff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Safety-Helmet-Detection\model.py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33356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" altLang="ko-KR" sz="1000"/>
                        <a:t>1-2. Ms coco </a:t>
                      </a:r>
                      <a:r>
                        <a:rPr lang="ko-KR" altLang="en-US" sz="1000"/>
                        <a:t>훈련데이터 기준 검출 객체 </a:t>
                      </a:r>
                      <a:r>
                        <a:rPr lang="en-US" altLang="ko-KR" sz="1000"/>
                        <a:t>(</a:t>
                      </a:r>
                      <a:r>
                        <a:rPr lang="en" altLang="ko-KR" sz="1000"/>
                        <a:t>Classes) : 80</a:t>
                      </a:r>
                      <a:r>
                        <a:rPr lang="ko-KR" altLang="en-US" sz="1000"/>
                        <a:t>가지 객체 검출 기능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 함</a:t>
                      </a:r>
                      <a:r>
                        <a:rPr lang="en-US" altLang="ko-KR" sz="1000" b="1"/>
                        <a:t>)</a:t>
                      </a:r>
                      <a:endParaRPr lang="ko-KR" altLang="en-US" sz="1000" b="1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en-US" altLang="ko-KR" sz="1000" i="1">
                        <a:solidFill>
                          <a:srgbClr val="ff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yolov5\detect.py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33356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1-3. </a:t>
                      </a:r>
                      <a:r>
                        <a:rPr lang="ko-KR" altLang="en-US" sz="1000"/>
                        <a:t>한 종류의 객체를 동일한 객체로 가능한 </a:t>
                      </a:r>
                      <a:r>
                        <a:rPr lang="en" altLang="ko-KR" sz="1000"/>
                        <a:t>Change Detection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대체 가능 함</a:t>
                      </a:r>
                      <a:r>
                        <a:rPr lang="en-US" altLang="ko-KR" sz="1000" b="1"/>
                        <a:t>)</a:t>
                      </a:r>
                      <a:endParaRPr lang="en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yolov5\detect.py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1-4. </a:t>
                      </a:r>
                      <a:r>
                        <a:rPr lang="ko-KR" altLang="en-US" sz="1000"/>
                        <a:t>게시를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사용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yolov5\changetection.py/send()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1-5. </a:t>
                      </a:r>
                      <a:r>
                        <a:rPr lang="ko-KR" altLang="en-US" sz="1000"/>
                        <a:t>사진 외에 동영상도 </a:t>
                      </a:r>
                      <a:r>
                        <a:rPr lang="en-US" altLang="ko-KR" sz="1000"/>
                        <a:t>Detection</a:t>
                      </a:r>
                      <a:r>
                        <a:rPr lang="ko-KR" altLang="en-US" sz="1000"/>
                        <a:t> 가능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Safety-Helmet-Detection\predict.py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rowSpan="7"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" altLang="ko-KR" sz="1000"/>
                        <a:t>2. Service System(Python, Django </a:t>
                      </a:r>
                      <a:r>
                        <a:rPr lang="ko-KR" altLang="en-US" sz="1000"/>
                        <a:t>기반</a:t>
                      </a:r>
                      <a:r>
                        <a:rPr lang="en-US" altLang="ko-KR" sz="1000"/>
                        <a:t>, </a:t>
                      </a:r>
                      <a:r>
                        <a:rPr lang="en" altLang="ko-KR" sz="1000"/>
                        <a:t>Pythonanywhere </a:t>
                      </a:r>
                      <a:r>
                        <a:rPr lang="ko-KR" altLang="en-US" sz="1000"/>
                        <a:t>클라우드상 서비스 구동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일부 확장 기능 가능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2-1. </a:t>
                      </a:r>
                      <a:r>
                        <a:rPr lang="ko-KR" altLang="en-US" sz="1000"/>
                        <a:t>사용자 보안 기능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보안키를 이용한 로그인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mysite\settings.py -&gt; Django</a:t>
                      </a:r>
                      <a:r>
                        <a:rPr lang="ko-KR" altLang="en-US" sz="1000"/>
                        <a:t> 내부의 토큰 기능 사용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" altLang="ko-KR" sz="1000"/>
                        <a:t>2-2. Image Blog </a:t>
                      </a:r>
                      <a:r>
                        <a:rPr lang="ko-KR" altLang="en-US" sz="1000"/>
                        <a:t>및 관리 기능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일부 확장 기능 가능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blog\views.py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2-3. </a:t>
                      </a:r>
                      <a:r>
                        <a:rPr lang="ko-KR" altLang="en-US" sz="1000"/>
                        <a:t>게시를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제공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blog\models.py\Post()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" altLang="ko-KR" sz="1000"/>
                        <a:t>2-4. Image </a:t>
                      </a:r>
                      <a:r>
                        <a:rPr lang="ko-KR" altLang="en-US" sz="1000"/>
                        <a:t>목록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획득을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제공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신규 추가 필요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blog\views.py\PostTitleImageAPIView()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2-5. </a:t>
                      </a:r>
                      <a:r>
                        <a:rPr lang="ko-KR" altLang="en-US" sz="1000"/>
                        <a:t>사용자 정보 확인을 위한 이메일 인증 서비스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djangoenv\authemail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2-6</a:t>
                      </a:r>
                      <a:r>
                        <a:rPr lang="ko-KR" altLang="en-US" sz="1000"/>
                        <a:t> 사용자에게 이메일을 보내기 위한 플랫폼 기능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authemail\templates\email_admin_dashboard.html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2-7</a:t>
                      </a:r>
                      <a:r>
                        <a:rPr lang="ko-KR" altLang="en-US" sz="1000"/>
                        <a:t> 사진 관리 기능으로 삭제 기능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blog\views.py\DeletePostAPIView()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rowSpan="9"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" altLang="ko-KR" sz="1000"/>
                        <a:t>3. Client System(Android, Native App, </a:t>
                      </a:r>
                      <a:r>
                        <a:rPr lang="ko-KR" altLang="en-US" sz="1000"/>
                        <a:t>개별 제안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" altLang="ko-KR" sz="1000"/>
                        <a:t>3.1. Image list view </a:t>
                      </a:r>
                      <a:r>
                        <a:rPr lang="ko-KR" altLang="en-US" sz="1000"/>
                        <a:t>기능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공통 기능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개별 제안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000"/>
                        <a:t>ImageFetchTask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" altLang="ko-KR" sz="1000"/>
                        <a:t>3.2. Image </a:t>
                      </a:r>
                      <a:r>
                        <a:rPr lang="ko-KR" altLang="en-US" sz="1000"/>
                        <a:t>목록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획득을 위한 </a:t>
                      </a:r>
                      <a:r>
                        <a:rPr lang="en" altLang="ko-KR" sz="1000"/>
                        <a:t>HTTP Restfull API </a:t>
                      </a:r>
                      <a:r>
                        <a:rPr lang="ko-KR" altLang="en-US" sz="1000"/>
                        <a:t>사용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신규 추가 필요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000"/>
                        <a:t>ImageFetchTask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333569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3.3. </a:t>
                      </a:r>
                      <a:r>
                        <a:rPr lang="ko-KR" altLang="en-US" sz="1000"/>
                        <a:t>공통기능 및 추가기능을 활용한 사용자 시나리오 및 </a:t>
                      </a:r>
                      <a:r>
                        <a:rPr lang="en" altLang="ko-KR" sz="1000"/>
                        <a:t>UI </a:t>
                      </a:r>
                      <a:r>
                        <a:rPr lang="ko-KR" altLang="en-US" sz="1000"/>
                        <a:t>제공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신규 추가 필요</a:t>
                      </a:r>
                      <a:r>
                        <a:rPr lang="en-US" altLang="ko-KR" sz="1000"/>
                        <a:t>)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000"/>
                        <a:t>이미지 게시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삭제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이메일 인증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헬멧 감지 </a:t>
                      </a:r>
                      <a:r>
                        <a:rPr lang="en-US" altLang="ko-KR" sz="1000"/>
                        <a:t>UI</a:t>
                      </a:r>
                      <a:r>
                        <a:rPr lang="ko-KR" altLang="en-US" sz="1000"/>
                        <a:t> 제공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3-4. </a:t>
                      </a:r>
                      <a:r>
                        <a:rPr lang="ko-KR" altLang="en-US" sz="1000"/>
                        <a:t>이메일 인증을 위한 </a:t>
                      </a:r>
                      <a:r>
                        <a:rPr lang="en-US" altLang="ko-KR" sz="1000"/>
                        <a:t>UI</a:t>
                      </a:r>
                      <a:r>
                        <a:rPr lang="ko-KR" altLang="en-US" sz="1000"/>
                        <a:t> 제공</a:t>
                      </a:r>
                      <a:r>
                        <a:rPr lang="en-US" altLang="ko-KR" sz="1000"/>
                        <a:t> </a:t>
                      </a:r>
                      <a:endParaRPr lang="en-US" altLang="ko-KR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000"/>
                        <a:t>activity_email_verification</a:t>
                      </a:r>
                      <a:r>
                        <a:rPr lang="en-US" altLang="ko-KR" sz="1000"/>
                        <a:t>.xml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3-5 </a:t>
                      </a:r>
                      <a:r>
                        <a:rPr lang="ko-KR" altLang="en-US" sz="1000"/>
                        <a:t>헬멧 착용 여부를 조회하기 위한 </a:t>
                      </a:r>
                      <a:r>
                        <a:rPr lang="en-US" altLang="ko-KR" sz="1000"/>
                        <a:t>UI</a:t>
                      </a:r>
                      <a:r>
                        <a:rPr lang="ko-KR" altLang="en-US" sz="1000"/>
                        <a:t> 제공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000"/>
                        <a:t>activity_image_upload</a:t>
                      </a:r>
                      <a:r>
                        <a:rPr lang="en-US" altLang="ko-KR" sz="1000"/>
                        <a:t>.xml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3-6 </a:t>
                      </a:r>
                      <a:r>
                        <a:rPr lang="ko-KR" altLang="en-US" sz="1000"/>
                        <a:t>이미지 숨기기버튼을 이용해 화면에 나타난 이미지 숨기기 제공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000"/>
                        <a:t>activity_main</a:t>
                      </a:r>
                      <a:r>
                        <a:rPr lang="en-US" altLang="ko-KR" sz="1000"/>
                        <a:t>.xml, toggleImageVisibility()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3-7 </a:t>
                      </a:r>
                      <a:r>
                        <a:rPr lang="ko-KR" altLang="en-US" sz="1000"/>
                        <a:t>이미지 보이기 버튼을 통해 숨겼던 이미지 다시 노출하는 기능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000"/>
                        <a:t>activity_main</a:t>
                      </a:r>
                      <a:r>
                        <a:rPr lang="en-US" altLang="ko-KR" sz="1000"/>
                        <a:t>.xml, toggleImageVisibility()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3-8 </a:t>
                      </a:r>
                      <a:r>
                        <a:rPr lang="ko-KR" altLang="en-US" sz="1000"/>
                        <a:t>새로운 이미지 게시 버튼을 통해 사용자가 이미지 업로드 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000"/>
                        <a:t>ImageUploadTask</a:t>
                      </a:r>
                      <a:r>
                        <a:rPr lang="en-US" altLang="ko-KR" sz="1000"/>
                        <a:t>()</a:t>
                      </a:r>
                      <a:endParaRPr lang="en-US" altLang="ko-KR" sz="1000"/>
                    </a:p>
                  </a:txBody>
                  <a:tcPr marL="91440" marR="91440" anchor="ctr"/>
                </a:tc>
              </a:tr>
              <a:tr h="205273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/>
                        <a:t>3-9 </a:t>
                      </a:r>
                      <a:r>
                        <a:rPr lang="ko-KR" altLang="en-US" sz="1000"/>
                        <a:t>이미지 삭제 버튼을 통해 </a:t>
                      </a:r>
                      <a:r>
                        <a:rPr lang="en-US" altLang="ko-KR" sz="1000"/>
                        <a:t>Title</a:t>
                      </a:r>
                      <a:r>
                        <a:rPr lang="ko-KR" altLang="en-US" sz="1000"/>
                        <a:t> 컬럼을 기반으로 매칭되는 이미지 제거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 i="1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000"/>
                        <a:t>ImageDeleteTask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pPr lvl="0">
              <a:defRPr/>
            </a:pPr>
            <a:r>
              <a:rPr lang="ko-KR" altLang="en-US" sz="2000">
                <a:solidFill>
                  <a:schemeClr val="tx2"/>
                </a:solidFill>
              </a:rPr>
              <a:t>기능 </a:t>
            </a:r>
            <a:r>
              <a:rPr lang="en-US" altLang="ko-KR" sz="2000">
                <a:solidFill>
                  <a:schemeClr val="tx2"/>
                </a:solidFill>
              </a:rPr>
              <a:t>-</a:t>
            </a:r>
            <a:r>
              <a:rPr lang="ko-KR" altLang="en-US" sz="2000">
                <a:solidFill>
                  <a:schemeClr val="tx2"/>
                </a:solidFill>
              </a:rPr>
              <a:t> </a:t>
            </a:r>
            <a:r>
              <a:rPr lang="en-US" altLang="ko-KR" sz="2000">
                <a:solidFill>
                  <a:schemeClr val="tx2"/>
                </a:solidFill>
              </a:rPr>
              <a:t>1. Edge System(Python </a:t>
            </a:r>
            <a:r>
              <a:rPr lang="ko-KR" altLang="en-US" sz="2000">
                <a:solidFill>
                  <a:schemeClr val="tx2"/>
                </a:solidFill>
              </a:rPr>
              <a:t>기반</a:t>
            </a:r>
            <a:r>
              <a:rPr lang="en-US" altLang="ko-KR" sz="2000">
                <a:solidFill>
                  <a:schemeClr val="tx2"/>
                </a:solidFill>
              </a:rPr>
              <a:t>, </a:t>
            </a:r>
            <a:r>
              <a:rPr lang="ko-KR" altLang="en-US" sz="2000">
                <a:solidFill>
                  <a:schemeClr val="tx2"/>
                </a:solidFill>
              </a:rPr>
              <a:t>공통</a:t>
            </a:r>
            <a:r>
              <a:rPr lang="en-US" altLang="ko-KR" sz="2000">
                <a:solidFill>
                  <a:schemeClr val="tx2"/>
                </a:solidFill>
              </a:rPr>
              <a:t>)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55257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1-1. YoloV5 pretrained model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사용</a:t>
            </a:r>
            <a:r>
              <a:rPr lang="en-US" altLang="ko-KR" sz="1400" b="1" spc="-5">
                <a:solidFill>
                  <a:srgbClr val="558ed5"/>
                </a:solidFill>
                <a:latin typeface="+mn-ea"/>
                <a:cs typeface="맑은 고딕"/>
              </a:rPr>
              <a:t> (</a:t>
            </a:r>
            <a:r>
              <a:rPr lang="ko-KR" altLang="en-US" sz="1400" b="1" spc="-5">
                <a:solidFill>
                  <a:srgbClr val="558ed5"/>
                </a:solidFill>
                <a:latin typeface="+mn-ea"/>
                <a:cs typeface="맑은 고딕"/>
              </a:rPr>
              <a:t>대체 가능 함</a:t>
            </a:r>
            <a:r>
              <a:rPr lang="en-US" altLang="ko-KR" sz="1400" b="1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 </a:t>
            </a:r>
            <a:endParaRPr lang="ko-KR" altLang="en-US" sz="140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helmet detection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을 위한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helmet pretrained YOLO</a:t>
            </a: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 모델 사용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  <a:defRPr/>
            </a:pPr>
            <a:endParaRPr lang="en-US" altLang="ko-KR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4" name="내용 개체 틀 3"/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809750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1-2. Ms coco 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훈련데이터 기준 검출 객체 </a:t>
            </a:r>
            <a:r>
              <a:rPr lang="en-US" altLang="ko-KR" sz="140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en" altLang="ko-KR" sz="1400" spc="-5">
                <a:solidFill>
                  <a:srgbClr val="558ed5"/>
                </a:solidFill>
                <a:latin typeface="+mn-ea"/>
                <a:cs typeface="맑은 고딕"/>
              </a:rPr>
              <a:t>Classes) : 80</a:t>
            </a:r>
            <a:r>
              <a:rPr lang="ko-KR" altLang="en-US" sz="1400" spc="-5">
                <a:solidFill>
                  <a:srgbClr val="558ed5"/>
                </a:solidFill>
                <a:latin typeface="+mn-ea"/>
                <a:cs typeface="맑은 고딕"/>
              </a:rPr>
              <a:t>가지 객체 검출 기능</a:t>
            </a:r>
            <a:r>
              <a:rPr lang="en-US" altLang="ko-KR" sz="1400" b="1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b="1" spc="-5">
                <a:solidFill>
                  <a:srgbClr val="558ed5"/>
                </a:solidFill>
                <a:latin typeface="+mn-ea"/>
                <a:cs typeface="맑은 고딕"/>
              </a:rPr>
              <a:t>대체 가능 함</a:t>
            </a:r>
            <a:r>
              <a:rPr lang="en-US" altLang="ko-KR" sz="1400" b="1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en-US" altLang="ko-KR" sz="1400" b="1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299085" indent="-287020">
              <a:lnSpc>
                <a:spcPct val="100000"/>
              </a:lnSpc>
              <a:spcBef>
                <a:spcPts val="104"/>
              </a:spcBef>
              <a:buFont typeface="Wingdings"/>
              <a:buChar char="v"/>
              <a:tabLst>
                <a:tab pos="299720" algn="l"/>
              </a:tabLst>
              <a:defRPr/>
            </a:pPr>
            <a:endParaRPr lang="ko-KR" altLang="en-US" sz="1400" i="1">
              <a:solidFill>
                <a:srgbClr val="ff0000"/>
              </a:solidFill>
              <a:latin typeface="+mn-ea"/>
              <a:cs typeface="맑은 고딕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기존의 </a:t>
            </a:r>
            <a:r>
              <a:rPr lang="en-US" altLang="ko-KR" sz="1200" i="1" spc="-5">
                <a:solidFill>
                  <a:srgbClr val="ff0000"/>
                </a:solidFill>
                <a:latin typeface="+mn-ea"/>
                <a:cs typeface="맑은 고딕"/>
              </a:rPr>
              <a:t>COCO 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데이터셋 </a:t>
            </a:r>
            <a:b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</a:br>
            <a:r>
              <a:rPr lang="ko-KR" altLang="en-US" sz="1200" i="1" spc="-5">
                <a:solidFill>
                  <a:srgbClr val="ff0000"/>
                </a:solidFill>
                <a:latin typeface="+mn-ea"/>
                <a:cs typeface="맑은 고딕"/>
              </a:rPr>
              <a:t>데이터 검출</a:t>
            </a:r>
            <a:endParaRPr lang="ko-KR" altLang="en-US" sz="1200" i="1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>
              <a:latin typeface="+mn-ea"/>
              <a:cs typeface="굴림"/>
            </a:endParaRPr>
          </a:p>
          <a:p>
            <a:pPr lvl="0">
              <a:defRPr/>
            </a:pPr>
            <a:endParaRPr kumimoji="1" lang="ko-KR" altLang="en-US" sz="800"/>
          </a:p>
        </p:txBody>
      </p:sp>
      <p:sp>
        <p:nvSpPr>
          <p:cNvPr id="5" name="내용 개체 틀 2"/>
          <p:cNvSpPr txBox="1"/>
          <p:nvPr/>
        </p:nvSpPr>
        <p:spPr>
          <a:xfrm>
            <a:off x="186690" y="3886200"/>
            <a:ext cx="4309110" cy="1400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1-3.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한 종류의 객체를 동일한 객체로 가능한 </a:t>
            </a:r>
            <a:r>
              <a:rPr lang="en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Change Detection</a:t>
            </a:r>
            <a:r>
              <a:rPr lang="en-US" altLang="ko-KR" sz="1400" b="1" kern="0" spc="-5">
                <a:solidFill>
                  <a:srgbClr val="558ed5"/>
                </a:solidFill>
                <a:latin typeface="+mn-ea"/>
                <a:cs typeface="맑은 고딕"/>
              </a:rPr>
              <a:t> (</a:t>
            </a:r>
            <a:r>
              <a:rPr lang="ko-KR" altLang="en-US" sz="1400" b="1" kern="0" spc="-5">
                <a:solidFill>
                  <a:srgbClr val="558ed5"/>
                </a:solidFill>
                <a:latin typeface="+mn-ea"/>
                <a:cs typeface="맑은 고딕"/>
              </a:rPr>
              <a:t>대체 가능 함</a:t>
            </a:r>
            <a:r>
              <a:rPr lang="en-US" altLang="ko-KR" sz="1400" b="1" kern="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 </a:t>
            </a:r>
            <a:endParaRPr lang="ko-KR" altLang="en-US" sz="1400" kern="0" spc="-5">
              <a:solidFill>
                <a:srgbClr val="558ed5"/>
              </a:solidFill>
              <a:latin typeface="+mn-ea"/>
              <a:cs typeface="맑은 고딕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  <a:defRPr/>
            </a:pP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YOLOv5로 객체 감지 후 해당 되는 데이터의 위치에 바운딩 박스 생성</a:t>
            </a:r>
            <a:endParaRPr lang="ko-KR" altLang="en-US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 kern="0">
              <a:latin typeface="+mn-ea"/>
              <a:cs typeface="굴림"/>
            </a:endParaRPr>
          </a:p>
          <a:p>
            <a:pPr latinLnBrk="0">
              <a:defRPr/>
            </a:pPr>
            <a:endParaRPr kumimoji="1" lang="ko-KR" altLang="en-US" sz="800" kern="0"/>
          </a:p>
        </p:txBody>
      </p:sp>
      <p:sp>
        <p:nvSpPr>
          <p:cNvPr id="6" name="내용 개체 틀 3"/>
          <p:cNvSpPr txBox="1"/>
          <p:nvPr/>
        </p:nvSpPr>
        <p:spPr>
          <a:xfrm>
            <a:off x="5064408" y="4038600"/>
            <a:ext cx="4309110" cy="15525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4"/>
              </a:spcBef>
              <a:tabLst>
                <a:tab pos="299720" algn="l"/>
              </a:tabLst>
              <a:defRPr/>
            </a:pP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1-4.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게시를 위한 </a:t>
            </a:r>
            <a:r>
              <a:rPr lang="en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HTTP Restfull API 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사용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(</a:t>
            </a:r>
            <a:r>
              <a:rPr lang="ko-KR" altLang="en-US" sz="1400" kern="0" spc="-5">
                <a:solidFill>
                  <a:srgbClr val="558ed5"/>
                </a:solidFill>
                <a:latin typeface="+mn-ea"/>
                <a:cs typeface="맑은 고딕"/>
              </a:rPr>
              <a:t>공통</a:t>
            </a:r>
            <a:r>
              <a:rPr lang="en-US" altLang="ko-KR" sz="1400" kern="0" spc="-5">
                <a:solidFill>
                  <a:srgbClr val="558ed5"/>
                </a:solidFill>
                <a:latin typeface="+mn-ea"/>
                <a:cs typeface="맑은 고딕"/>
              </a:rPr>
              <a:t>)</a:t>
            </a:r>
            <a:endParaRPr lang="ko-KR" altLang="en-US" sz="1400" i="1" kern="0">
              <a:solidFill>
                <a:srgbClr val="ff0000"/>
              </a:solidFill>
              <a:latin typeface="+mn-ea"/>
              <a:cs typeface="맑은 고딕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  <a:defRPr/>
            </a:pPr>
            <a:r>
              <a:rPr lang="en-US" altLang="ko-KR" sz="1200" i="1" kern="0" spc="-5">
                <a:solidFill>
                  <a:srgbClr val="ff0000"/>
                </a:solidFill>
                <a:latin typeface="+mn-ea"/>
                <a:cs typeface="맑은 고딕"/>
              </a:rPr>
              <a:t>- YOLOv5</a:t>
            </a:r>
            <a:r>
              <a:rPr lang="ko-KR" altLang="en-US" sz="1200" i="1" kern="0" spc="-5">
                <a:solidFill>
                  <a:srgbClr val="ff0000"/>
                </a:solidFill>
                <a:latin typeface="+mn-ea"/>
                <a:cs typeface="맑은 고딕"/>
              </a:rPr>
              <a:t>에서 탐지한 데이터를 이미지 블로그 서버로 전송</a:t>
            </a:r>
            <a:endParaRPr lang="en-US" altLang="ko-KR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  <a:defRPr/>
            </a:pPr>
            <a:endParaRPr lang="en-US" altLang="ko-KR" sz="1200" i="1" kern="0" spc="-5">
              <a:solidFill>
                <a:srgbClr val="ff0000"/>
              </a:solidFill>
              <a:latin typeface="+mn-ea"/>
              <a:cs typeface="맑은 고딕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  <a:defRPr/>
            </a:pPr>
            <a:endParaRPr lang="ko-KR" altLang="en-US" sz="800" kern="0">
              <a:latin typeface="+mn-ea"/>
              <a:cs typeface="굴림"/>
            </a:endParaRPr>
          </a:p>
          <a:p>
            <a:pPr latinLnBrk="0">
              <a:defRPr/>
            </a:pPr>
            <a:endParaRPr kumimoji="1" lang="ko-KR" altLang="en-US" sz="800" kern="0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600" y="1905000"/>
            <a:ext cx="4575414" cy="228600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0" y="3429000"/>
            <a:ext cx="0" cy="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05600" y="1628449"/>
            <a:ext cx="3057951" cy="2333950"/>
          </a:xfrm>
          <a:prstGeom prst="rect">
            <a:avLst/>
          </a:prstGeom>
        </p:spPr>
      </p:pic>
      <p:pic>
        <p:nvPicPr>
          <p:cNvPr id="13" name="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019800" y="4724400"/>
            <a:ext cx="3429000" cy="1981200"/>
          </a:xfrm>
          <a:prstGeom prst="rect">
            <a:avLst/>
          </a:prstGeom>
        </p:spPr>
      </p:pic>
      <p:pic>
        <p:nvPicPr>
          <p:cNvPr id="14" name=""/>
          <p:cNvPicPr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905000" y="4724400"/>
            <a:ext cx="2286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1738</ep:Words>
  <ep:PresentationFormat>A4 용지(210x297mm)</ep:PresentationFormat>
  <ep:Paragraphs>224</ep:Paragraphs>
  <ep:Slides>24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Theme</vt:lpstr>
      <vt:lpstr>Mobile/WebService Project</vt:lpstr>
      <vt:lpstr>목차</vt:lpstr>
      <vt:lpstr>요구조건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기능(부족한 설명 추거, 신규 또는 추가 기능 중심, 페이지 추가 가능)</vt:lpstr>
      <vt:lpstr>기능(부족한 설명 추거, 신규 또는 추가 기능 중심, 페이지 추가 가능)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2020-06-08T19:34:44.000</dcterms:created>
  <dc:creator>안기옥</dc:creator>
  <cp:lastModifiedBy>jhs</cp:lastModifiedBy>
  <dcterms:modified xsi:type="dcterms:W3CDTF">2024-12-17T07:02:58.585</dcterms:modified>
  <cp:revision>170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